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2" r:id="rId5"/>
    <p:sldId id="458" r:id="rId6"/>
    <p:sldId id="261" r:id="rId7"/>
    <p:sldId id="263" r:id="rId8"/>
    <p:sldId id="267" r:id="rId9"/>
    <p:sldId id="457" r:id="rId10"/>
    <p:sldId id="264" r:id="rId11"/>
    <p:sldId id="459" r:id="rId12"/>
    <p:sldId id="265" r:id="rId13"/>
    <p:sldId id="461" r:id="rId14"/>
  </p:sldIdLst>
  <p:sldSz cx="12192000" cy="6858000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93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93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B407B-B4F1-45F0-AD9E-81E4B9F0C59F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1119188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09636"/>
            <a:ext cx="5661660" cy="35260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93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93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61FC8-1B00-4F37-80B4-1708D31BB3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2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1119188"/>
            <a:ext cx="5372100" cy="30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707708" y="4309636"/>
            <a:ext cx="5661660" cy="352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b="0" dirty="0"/>
              <a:t>In 2017, the Michigan Legislature established the motorcycle safety education awareness fund to promote motorcycle awareness, safety, and education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$2.50 Per 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Original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motorcyclist Endorsement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 Per Motorcyclists Endorsement 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Renewal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Annual Appropriation is approximately $300K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/>
              <a:t>With the new Fund, A campaign was launched in May 2019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the Michigan Department of State lead for this Motorcyclists Safety Awareness Campaign.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dirty="0">
                <a:latin typeface="+mn-lt"/>
              </a:rPr>
              <a:t>The Campaign Goals are to 1) Increase motorists’ awareness of motorcyclists on the road 2) Reduce the number of motorcycle-vehicle crashes. This is predominantly done through communication strategies such as 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1" name="Google Shape;111;p1:notes"/>
          <p:cNvSpPr txBox="1">
            <a:spLocks noGrp="1"/>
          </p:cNvSpPr>
          <p:nvPr>
            <p:ph type="sldNum" idx="12"/>
          </p:nvPr>
        </p:nvSpPr>
        <p:spPr>
          <a:xfrm>
            <a:off x="4008705" y="8505780"/>
            <a:ext cx="3066733" cy="449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BD27-6BDD-92CF-6600-FEC0D2946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F0F36-FAC9-6ED9-796B-45E39D0D1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5900-FEBE-6D5D-342D-140C4DD9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451E-918C-40D5-8378-DF4EC62D0E88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CE608-65AB-60D0-4C7B-07DFF7D8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CD6CC-8524-133F-AC22-B6BC57F2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2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63764-69D7-B74B-3E60-39332DDE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5AA50-D297-ACC4-47E2-CD3B203D9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53C4-6A14-1FD0-AB11-5FF1397A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F8D7-A726-4C95-9C35-6A07FC8BFA5F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8C327-89FB-5C99-61EC-4556FE21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1D744-4BB3-0C1B-3839-3D0D472E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2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C1FCB-0BD0-5C57-D31E-EE29E4C3A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4FD01-A73A-740F-04F8-4BFF95662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9305D-8FE3-6802-F235-961FC4F1D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9B9A-D3CC-46E5-8FC7-7D5A1CEC2C46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FDD62-BAD8-A7B5-28E8-66A8C96A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7DE9B-7B0B-DF34-AB96-5512D04F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1_Title Slide">
    <p:bg>
      <p:bgPr>
        <a:solidFill>
          <a:schemeClr val="lt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4"/>
          <p:cNvSpPr txBox="1">
            <a:spLocks noGrp="1"/>
          </p:cNvSpPr>
          <p:nvPr>
            <p:ph type="subTitle" idx="1"/>
          </p:nvPr>
        </p:nvSpPr>
        <p:spPr>
          <a:xfrm>
            <a:off x="609599" y="3886200"/>
            <a:ext cx="485289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58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dt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E5C647D-08CE-49BC-867E-BC7E057E2872}" type="datetime1">
              <a:rPr lang="en-US" smtClean="0"/>
              <a:t>10/9/2023</a:t>
            </a:fld>
            <a:endParaRPr dirty="0"/>
          </a:p>
        </p:txBody>
      </p:sp>
      <p:sp>
        <p:nvSpPr>
          <p:cNvPr id="18" name="Google Shape;18;p24"/>
          <p:cNvSpPr txBox="1">
            <a:spLocks noGrp="1"/>
          </p:cNvSpPr>
          <p:nvPr>
            <p:ph type="ft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4"/>
          <p:cNvSpPr txBox="1">
            <a:spLocks noGrp="1"/>
          </p:cNvSpPr>
          <p:nvPr>
            <p:ph type="sldNum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Google Shape;20;p24"/>
          <p:cNvSpPr txBox="1">
            <a:spLocks noGrp="1"/>
          </p:cNvSpPr>
          <p:nvPr>
            <p:ph type="title"/>
          </p:nvPr>
        </p:nvSpPr>
        <p:spPr>
          <a:xfrm>
            <a:off x="609599" y="304800"/>
            <a:ext cx="4852895" cy="2863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60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0192-2230-7F66-79D2-7CAC5DEC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78FA-48C1-2E2E-1887-99C036FBD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1EADA-0923-ABCA-8DBE-9A939067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8E0B1-CE21-4894-8BAC-2609323C35C9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B2FC-D0D5-9CE6-6702-158FEEE7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364E6-6D11-69F3-1315-1BBB406A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2479D-8313-B138-1798-2B4F48F7A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5BE40-0C4E-1829-9ACC-22529403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86347-B97F-643D-0DA7-A5E0D54E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3925-BD1C-4125-A4B4-C02604956CCD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BBB69-E580-0A82-2839-E7150B57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2BD1B-81E6-952C-074E-F05C9348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E2D1-1ED2-FEF2-A591-85DA59DA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55B29-A082-1DB7-A21A-6556AFF79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0F789-5D20-2DBD-66A3-9D0CF723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D21FC-C644-A021-3B3B-F04CC65C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B993-A2E2-49B2-BFFE-F759878D5D4B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3992B-D6F0-4418-DF4B-F26124E7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68856-DE3D-475E-31E3-A07DA0DC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DA2ED-55AE-B22D-B3A5-104CCF77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BC44F-898F-6B33-A966-7C1A1DB5E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E9126-3C76-AE35-365B-C39DF5ABB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8933D-C238-A46A-56B2-8AE3743F4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BE01C-26A4-FB87-0582-D25072A73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D2FED-3D9C-50CF-50F9-46234411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7586-EAFF-468A-87B9-914DD933CD79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9C3C5-04F6-44C1-752D-75A44351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49682-4AC5-0AE0-E25F-8A9A2586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AFC1-9BA8-D36D-5AD6-394CE3FA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330B1-6125-2B61-C566-62239BBA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D4F9-424D-45E2-8934-8CF8FE01E301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66F71-A25A-EE6A-3B38-6A9499B5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E35D4-10B4-7D06-8ABC-73639DBF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1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826D0-48DB-6F90-F92E-9831EAD4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C946-1DD0-4D00-88D1-B51D36E1F7CD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EF212-7D54-6245-7088-1FB91223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1B9E7-FB9A-261C-AFCD-93455969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D7C1-55A1-C83E-4FCD-F3B3CC3DD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E777-63AD-AFDC-3DBE-F76CCAED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CCA6B-8099-AC09-0E49-D1AD5986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6CA88-4335-7C1F-8617-183094681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DD0-67D0-4D63-A2B7-B5A98C881777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1BACE-7D1E-E8E9-ADAE-2B60EC80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EED38-30CD-F511-822F-CD576B24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0642-BD8E-E63A-800E-73CB7DCF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FCC4B-1424-E44B-7D04-44870982E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165B8-2CD3-0B8D-9FFE-920AB350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5D57E-22B2-F16E-BA85-EC92CC00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7CFA-8B5E-4FCC-BEB8-4DFC450A3FAD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F4182-7682-7FFC-6FC7-78E044C1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9D71D-F8F7-4DF0-2B71-8C76AC3A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6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DF7BC-55C4-B40D-0168-75130181A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CFD0C-04A0-7BC4-6E3C-624700FF2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47F8-F8CF-CE38-8C27-760745AE9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68EC-16E2-487F-85E5-5300EE36D24C}" type="datetime1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3F774-B8F2-093F-33B2-D672E5C69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2DF5-FF13-10A7-C302-0AA49CCC6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6145-D090-426B-AC10-31E4377DF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terson@pobox.com" TargetMode="External"/><Relationship Id="rId2" Type="http://schemas.openxmlformats.org/officeDocument/2006/relationships/hyperlink" Target="mailto:Heilerp@michigan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marter-usa.org/wp-content/uploads/2019/05/Looking-Twice-is-not-Enough-May-2019.pdf" TargetMode="External"/><Relationship Id="rId7" Type="http://schemas.openxmlformats.org/officeDocument/2006/relationships/hyperlink" Target="mailto:Petterson@pobox.com" TargetMode="External"/><Relationship Id="rId2" Type="http://schemas.openxmlformats.org/officeDocument/2006/relationships/hyperlink" Target="http://www.smarter-usa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Heilerp@michigan.gov" TargetMode="External"/><Relationship Id="rId5" Type="http://schemas.openxmlformats.org/officeDocument/2006/relationships/hyperlink" Target="https://smarter-usa.org/wp-content/uploads/2021/10/SAR-x-2.pdf" TargetMode="External"/><Relationship Id="rId4" Type="http://schemas.openxmlformats.org/officeDocument/2006/relationships/hyperlink" Target="http://smarter-usa.org/wp-content/uploads/2020/09/The-Four-Chances-for-Error-with-pics-1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-usa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higan.gov/looktwi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7F23-E0BE-FCB6-85F8-8B6DC6446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448"/>
            <a:ext cx="10515600" cy="123337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Inattentional Blindness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Drivers Can Take Steps to Avoid the Looked But Failed to See Crash with Motorcyclists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9EE66-BD84-524C-C1D7-602D14A9C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24"/>
            <a:ext cx="10515600" cy="4667139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SMSA National Training Summit – 2023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Patricia Heiler – Michigan Department of State, 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Heilerp@michigan.gov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Petterson, Ed.D. – SMARTER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Petterson@pobox.com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5FD86-5A82-A06A-8EAB-7392434A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17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2AAC-F029-41AE-F730-4C8A01AD2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387"/>
            <a:ext cx="10515600" cy="93566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C52BD-8666-B6C9-2730-37AC2FE4A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87979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dirty="0"/>
              <a:t>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 with 2-4 others</a:t>
            </a:r>
          </a:p>
          <a:p>
            <a:pPr marL="0" indent="0" algn="ctr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see/hear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min – then share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BF999-C2B5-3006-27B0-74160650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5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A80C6-C7B1-E22E-B0AF-FD4AD80F6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13"/>
            <a:ext cx="10515600" cy="111641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A8EF-272D-3CA6-0585-3C0E80A4A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BA106-2566-5727-6015-21AFDE4D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1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A54F-4BD5-1235-77CC-B9A08362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92"/>
            <a:ext cx="10515600" cy="108452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SSAARR or SARx2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03C49-5451-5ADB-B375-3E545F2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112"/>
            <a:ext cx="10515600" cy="4964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– stop.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While stopped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– search, near, middle distance, far and back to near. </a:t>
            </a:r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&amp; A – asking and answering. Do I see a pedestrian, bicyclist or motorcyclist? 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  <a:p>
            <a:pPr marL="0" indent="0">
              <a:buNone/>
            </a:pPr>
            <a:endParaRPr lang="en-US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- rocking – forward and back to look around obstructions or left &amp; right while waiting to turn left. </a:t>
            </a:r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Always wait for a motorcyclist. 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– roll slowly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E6387-7BDE-A639-BAF1-E4AC34F9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882FA-47C3-4D60-072B-1A3D3DB9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6525"/>
            <a:ext cx="10515600" cy="115012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About      &amp;        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5FF84-E8E3-CF01-18F1-53DB2A9A3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6651"/>
            <a:ext cx="5181600" cy="4890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www.smarter-usa.org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EDUCATION </a:t>
            </a:r>
          </a:p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down to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DRIVERS and DRIVER EDUCATORS</a:t>
            </a: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Looking Twice is not Enough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The Four Chances for Error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SAR x 2= SSAARR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E4564-81E1-7011-DCB5-6E46EA771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2233"/>
            <a:ext cx="5181600" cy="47947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Patricia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Heiler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Michigan Department of State, 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Heilerp@michigan.gov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Petterson, Ed.D. – SMARTER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Petterson@pobox.com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0BD91-E925-C5D8-D034-0D2D9359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6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CA3F5-294D-1E5C-7F75-642415327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444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SMARTER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D0E74-3129-A1E1-64DA-367A1304A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82" y="1074442"/>
            <a:ext cx="10515600" cy="47091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killed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otorcyclist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ssociation –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esponsible,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rained and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ducated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iders, Inc</a:t>
            </a: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www.smarter-usa.org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501c3 – Mission is to gather, analysis, post motorcyclist safety research and to advocate for the use for factual information and research by individual riders, motorcyclist safety professionals and policy decision makers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research is critical in countermeasure development. Traditional countermeasures are often 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aligned with available research.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FAE24-01B8-994E-BE94-494BDBF1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6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23897-557E-DD5E-FD0F-7577B977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084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5C5F-004E-42D9-B240-6DBF62DD8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888"/>
            <a:ext cx="10515600" cy="510307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information/research regarding the main causes of the LBFTS car driver/motorcyclist crash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this information/research forms the foundation of an effective contemporary search system for car drivers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process the MI Dept. of State used to develop a video for viewing by driver education students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the video – 4 min, 2x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6CCA5-845D-B4D3-D6E4-F4C4CA2A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9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7E15-EADF-D141-63E7-5405DE78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182"/>
            <a:ext cx="10515600" cy="10951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or Factors Contributing to LBFTS Crash</a:t>
            </a:r>
            <a:b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- 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81AB8-217A-4044-37B0-2FE2AED1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4645875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 – straight through, turning right or left turn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with 2-4 others &amp; brainstorm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min &amp; then we will share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600BC-9858-EEBB-885D-E70A2DFC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0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85818-270A-85E7-A9A1-8CD20D86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815"/>
            <a:ext cx="10515600" cy="142487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Factors that Contribute to LBFTS Crashes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Share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A36C-EFB2-B55A-9C17-597BC2FA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00FBF-8232-4056-5B20-77236FEC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2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EB1-9001-8851-9F75-521872254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91"/>
            <a:ext cx="10515600" cy="12971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LBFTS crash</a:t>
            </a:r>
            <a:b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Kevin Williams – RESEARCH/Perception</a:t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24A80-2642-E3B8-615F-73491388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62"/>
            <a:ext cx="10515600" cy="475220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Didn’t look – rare &amp; unlikely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Looked but couldn’t see - a significant factor (blocked vision) 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Looked – rider visible but didn’t see		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inattentional blindness (prevalence &amp; meaning)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saccade masking (multiple snap shots – head movement)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motion camouflage (left turn, directly in front, MC lane 			   position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Looked, saw but miscalculated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size arrival effect (MC speeding)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520E1-D70E-2DEF-7904-040BF110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D88C-03C4-A2E2-F44D-E194F972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959"/>
            <a:ext cx="10515600" cy="1063255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SMARTER Developed Search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236BB-7AD0-4BD4-140A-18723928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214"/>
            <a:ext cx="10515600" cy="4996749"/>
          </a:xfrm>
        </p:spPr>
        <p:txBody>
          <a:bodyPr>
            <a:normAutofit/>
          </a:bodyPr>
          <a:lstStyle/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or eliminate blocked vision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focus in searching for vulnerable road users &amp; address the visual perceptual phenomena </a:t>
            </a:r>
          </a:p>
          <a:p>
            <a:pPr marL="0" indent="0">
              <a:buNone/>
            </a:pP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down the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CEF6B-4275-BCAF-69B5-89B11814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0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1D79-C308-D892-EFA7-D5E7F1A8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89"/>
            <a:ext cx="10515600" cy="105262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D62C-E46F-4F53-9AC2-BFEB79B6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Motorcyclist are Hard to See 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https://www.michigan.gov/looktwice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– law in 2017, $ available in 2018, $300,000 per year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Contracted marketing firm – GUD marketing (2022/Jan. 2023)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 the video theme (magic) - GUD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the content/script - SMARTER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DDC7AE-BAA7-4962-BB06-E6B67157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145-D090-426B-AC10-31E4377DF61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8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9ED57976-8990-4464-8340-43BFFC29D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" y="-3909"/>
            <a:ext cx="12193711" cy="5650044"/>
          </a:xfrm>
          <a:prstGeom prst="rect">
            <a:avLst/>
          </a:prstGeom>
        </p:spPr>
      </p:pic>
      <p:sp>
        <p:nvSpPr>
          <p:cNvPr id="113" name="Google Shape;113;p1"/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444447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1350"/>
            </a:pP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>
            <a:spLocks noGrp="1"/>
          </p:cNvSpPr>
          <p:nvPr>
            <p:ph type="title"/>
          </p:nvPr>
        </p:nvSpPr>
        <p:spPr>
          <a:xfrm>
            <a:off x="267965" y="609600"/>
            <a:ext cx="6709539" cy="438221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 marL="135463" fontAlgn="base"/>
            <a:r>
              <a:rPr lang="en-US" sz="2400" b="1" dirty="0">
                <a:solidFill>
                  <a:srgbClr val="161818"/>
                </a:solidFill>
                <a:latin typeface="Montserrat" panose="00000500000000000000" pitchFamily="2" charset="0"/>
              </a:rPr>
              <a:t>Motorcyclists Are Hard to See. Look Twice. Save a Life. </a:t>
            </a:r>
            <a:br>
              <a:rPr lang="en-US" sz="2400" dirty="0">
                <a:solidFill>
                  <a:srgbClr val="353535"/>
                </a:solidFill>
                <a:latin typeface="inherit"/>
              </a:rPr>
            </a:br>
            <a:br>
              <a:rPr lang="en-US" sz="2267" dirty="0">
                <a:solidFill>
                  <a:srgbClr val="3F3F3F"/>
                </a:solidFill>
              </a:rPr>
            </a:br>
            <a:r>
              <a:rPr lang="en-US" sz="2267" dirty="0">
                <a:solidFill>
                  <a:srgbClr val="3F3F3F"/>
                </a:solidFill>
              </a:rPr>
              <a:t>Michigan.gov/LookTwice</a:t>
            </a:r>
            <a:endParaRPr lang="en-US" dirty="0"/>
          </a:p>
        </p:txBody>
      </p:sp>
      <p:pic>
        <p:nvPicPr>
          <p:cNvPr id="115" name="Google Shape;11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7415" y="5795467"/>
            <a:ext cx="21336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C07DA6-B05D-2364-3EE4-71C1E722DF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715</Words>
  <Application>Microsoft Office PowerPoint</Application>
  <PresentationFormat>Widescreen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Montserrat</vt:lpstr>
      <vt:lpstr>Times New Roman</vt:lpstr>
      <vt:lpstr>Office Theme</vt:lpstr>
      <vt:lpstr>Inattentional Blindness How Drivers Can Take Steps to Avoid the Looked But Failed to See Crash with Motorcyclists</vt:lpstr>
      <vt:lpstr>SMARTER</vt:lpstr>
      <vt:lpstr>Objectives</vt:lpstr>
      <vt:lpstr>Causes or Factors Contributing to LBFTS Crash Talk - Brainstorm</vt:lpstr>
      <vt:lpstr>Factors that Contribute to LBFTS Crashes Share Thinking</vt:lpstr>
      <vt:lpstr>Analysis of the LBFTS crash  Kevin Williams – RESEARCH/Perception </vt:lpstr>
      <vt:lpstr> A SMARTER Developed Search System</vt:lpstr>
      <vt:lpstr>Video Development Process</vt:lpstr>
      <vt:lpstr>Motorcyclists Are Hard to See. Look Twice. Save a Life.   Michigan.gov/LookTwice</vt:lpstr>
      <vt:lpstr>Observations</vt:lpstr>
      <vt:lpstr>Share</vt:lpstr>
      <vt:lpstr>SSAARR or SARx2</vt:lpstr>
      <vt:lpstr>Read About      &amp;        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Petterson</dc:creator>
  <cp:lastModifiedBy>Dan Petterson</cp:lastModifiedBy>
  <cp:revision>37</cp:revision>
  <cp:lastPrinted>2023-08-27T16:52:39Z</cp:lastPrinted>
  <dcterms:created xsi:type="dcterms:W3CDTF">2023-07-16T16:23:54Z</dcterms:created>
  <dcterms:modified xsi:type="dcterms:W3CDTF">2023-10-09T14:50:59Z</dcterms:modified>
</cp:coreProperties>
</file>