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7" r:id="rId5"/>
    <p:sldId id="260" r:id="rId6"/>
    <p:sldId id="261" r:id="rId7"/>
    <p:sldId id="262" r:id="rId8"/>
    <p:sldId id="264" r:id="rId9"/>
    <p:sldId id="265" r:id="rId10"/>
    <p:sldId id="266" r:id="rId11"/>
    <p:sldId id="267" r:id="rId12"/>
    <p:sldId id="278" r:id="rId13"/>
    <p:sldId id="263"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BB0DE-4A2E-B958-C2A2-D77D08911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B79A85-4DE4-E0C0-E287-BF0E755DE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EF14EA-B091-0FDB-0FD5-61BB02248FBA}"/>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7716E383-68AA-E6E2-A226-F652EE61D8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4FB123-375B-D3E0-9211-79CA1647183B}"/>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59969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7272-F66C-85F2-5CBE-AD8E5BC794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207E42-5599-A138-46F0-B2CC218EE7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8F718-D0FF-1415-593D-0EBC79EDDF16}"/>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A183DFB3-B331-2C77-19F3-A5DE45A8D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BE77AA-C07E-44ED-E1E6-E6CB0AAEA8C4}"/>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03077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484DD-6E46-C0D6-1FBA-8429A3877E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D869F5-A0AD-8EB7-C173-B4A4BEE16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31B0B-011B-8894-9FE5-7085C74C40A2}"/>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B4D6C42C-2CB3-E148-AB71-64D62F9076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937A36-E8AA-9A31-4C83-A3BEAC931A61}"/>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6139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F466-CFFF-8FA2-F30F-09612E789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65915-7B36-6FEB-0A1B-D57BF946B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F3D97-8A39-E752-6B98-0D29B82EE081}"/>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722D50F6-F967-156D-497C-491B2209A6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F8D91F-A502-4D02-50C1-9B8289BE15A1}"/>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73938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AEAB-3E27-FB38-6F8B-25A8E59C0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AB7DE-D5F8-5D1C-BD47-E9611B4227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0FE372-4CDD-2646-7B94-4ECFF0A146F8}"/>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217BB61A-1705-29AE-A405-5829A6BC6C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3FDE59-6674-B01F-AFFE-8731D8E827AC}"/>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93339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9BA3-1ABD-C391-6957-7AFFE9151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E7AB4F-CE90-6B1F-E3FC-1FDF4481D8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B0A5C2-71D6-095E-FE22-42CBE3BA2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576DB2-8C74-19D7-F92C-6073F2DDA144}"/>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6" name="Footer Placeholder 5">
            <a:extLst>
              <a:ext uri="{FF2B5EF4-FFF2-40B4-BE49-F238E27FC236}">
                <a16:creationId xmlns:a16="http://schemas.microsoft.com/office/drawing/2014/main" id="{086B638C-B8A8-F63A-9DE9-217C0CF462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8781D4-1558-CBA2-4976-DD8F91CF8D2E}"/>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50174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73CF-00ED-6E9E-56F8-20185BF194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C0EEDA-B3D3-1A0D-9E32-BB489780A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B363FC-BFD7-D026-E90D-11AB3E4D37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AE2E5F-4778-7D13-C7CC-55CCBDC2B4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BEF46-C991-D5F6-45FE-E3B3B6973B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8952F1-704B-52A6-0386-446A58715855}"/>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8" name="Footer Placeholder 7">
            <a:extLst>
              <a:ext uri="{FF2B5EF4-FFF2-40B4-BE49-F238E27FC236}">
                <a16:creationId xmlns:a16="http://schemas.microsoft.com/office/drawing/2014/main" id="{3EDDBE47-5CBA-B4D7-105A-BA80E06F478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C8EAA9-4304-B0F2-B716-FCB14A1C05CD}"/>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78476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02D3-00CB-FD8D-15D7-71AF5FE167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4182F-440A-ABEF-E83A-3A6DDEF7C620}"/>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4" name="Footer Placeholder 3">
            <a:extLst>
              <a:ext uri="{FF2B5EF4-FFF2-40B4-BE49-F238E27FC236}">
                <a16:creationId xmlns:a16="http://schemas.microsoft.com/office/drawing/2014/main" id="{49A37907-0046-BE44-7F4F-44106EA5ED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8B73E4-3162-A5FE-E9D0-46EA7435CF7A}"/>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70848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202D15-FF65-261B-2CB0-4FED6C6DAE85}"/>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3" name="Footer Placeholder 2">
            <a:extLst>
              <a:ext uri="{FF2B5EF4-FFF2-40B4-BE49-F238E27FC236}">
                <a16:creationId xmlns:a16="http://schemas.microsoft.com/office/drawing/2014/main" id="{9CDC8290-8DF8-4093-58D9-B4394FDC868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ACD1F3-B175-56A3-43D6-D5D3CC1B62D5}"/>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15360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0F44E-37C4-880C-ABEC-E2D444774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33299A-B3AE-9465-C94B-CDD14470D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92FED4-F744-A2C8-33AE-23DA5F646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23553-E6A0-5A05-9977-1C268B575D76}"/>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6" name="Footer Placeholder 5">
            <a:extLst>
              <a:ext uri="{FF2B5EF4-FFF2-40B4-BE49-F238E27FC236}">
                <a16:creationId xmlns:a16="http://schemas.microsoft.com/office/drawing/2014/main" id="{514ED842-1B94-EF52-A704-4A40FD671E7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2DDE9F-8468-E1A7-290D-D08B80C483FE}"/>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51738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380C-9373-84FC-F4A9-76AF1D104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95F0D0-7B0F-8A5E-395F-C1E9FD829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72BD02-B5A6-E4E3-3A22-19C738E2A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953FEF-65DB-461B-DEEF-F854AF4B790E}"/>
              </a:ext>
            </a:extLst>
          </p:cNvPr>
          <p:cNvSpPr>
            <a:spLocks noGrp="1"/>
          </p:cNvSpPr>
          <p:nvPr>
            <p:ph type="dt" sz="half" idx="10"/>
          </p:nvPr>
        </p:nvSpPr>
        <p:spPr/>
        <p:txBody>
          <a:bodyPr/>
          <a:lstStyle/>
          <a:p>
            <a:fld id="{D8A11CEE-9159-422D-9A9A-FCEC98E8B497}" type="datetimeFigureOut">
              <a:rPr lang="en-US" smtClean="0"/>
              <a:t>7/30/2023</a:t>
            </a:fld>
            <a:endParaRPr lang="en-US" dirty="0"/>
          </a:p>
        </p:txBody>
      </p:sp>
      <p:sp>
        <p:nvSpPr>
          <p:cNvPr id="6" name="Footer Placeholder 5">
            <a:extLst>
              <a:ext uri="{FF2B5EF4-FFF2-40B4-BE49-F238E27FC236}">
                <a16:creationId xmlns:a16="http://schemas.microsoft.com/office/drawing/2014/main" id="{6B920CB2-0F87-7B93-6006-30822116A6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408ADB-C260-A287-1D15-AF1869B3F20A}"/>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55725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2B7D55-4F07-0EDA-64FF-F2A3707C99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3ADF0-BA6B-E3E2-374D-960FCB330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52CD9-98D4-3E01-24B2-2397E8915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11CEE-9159-422D-9A9A-FCEC98E8B497}" type="datetimeFigureOut">
              <a:rPr lang="en-US" smtClean="0"/>
              <a:t>7/30/2023</a:t>
            </a:fld>
            <a:endParaRPr lang="en-US" dirty="0"/>
          </a:p>
        </p:txBody>
      </p:sp>
      <p:sp>
        <p:nvSpPr>
          <p:cNvPr id="5" name="Footer Placeholder 4">
            <a:extLst>
              <a:ext uri="{FF2B5EF4-FFF2-40B4-BE49-F238E27FC236}">
                <a16:creationId xmlns:a16="http://schemas.microsoft.com/office/drawing/2014/main" id="{D99EF406-E7A4-3097-0485-6187D7F4D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DFF461-FD5B-C035-0320-4FD7D15AC0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E9B58-F8DE-4A84-AF76-93353014ECF0}" type="slidenum">
              <a:rPr lang="en-US" smtClean="0"/>
              <a:t>‹#›</a:t>
            </a:fld>
            <a:endParaRPr lang="en-US" dirty="0"/>
          </a:p>
        </p:txBody>
      </p:sp>
    </p:spTree>
    <p:extLst>
      <p:ext uri="{BB962C8B-B14F-4D97-AF65-F5344CB8AC3E}">
        <p14:creationId xmlns:p14="http://schemas.microsoft.com/office/powerpoint/2010/main" val="275487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marter-usa.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marterusa@gmail.com" TargetMode="External"/><Relationship Id="rId2" Type="http://schemas.openxmlformats.org/officeDocument/2006/relationships/hyperlink" Target="http://www.smarter-us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50FDF-2498-AF3B-9F57-7A86CA077DD7}"/>
              </a:ext>
            </a:extLst>
          </p:cNvPr>
          <p:cNvSpPr>
            <a:spLocks noGrp="1"/>
          </p:cNvSpPr>
          <p:nvPr>
            <p:ph type="title"/>
          </p:nvPr>
        </p:nvSpPr>
        <p:spPr>
          <a:xfrm>
            <a:off x="838200" y="180754"/>
            <a:ext cx="10515600" cy="1329070"/>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Fatal Motorcyclist Crashes</a:t>
            </a:r>
            <a:br>
              <a:rPr lang="en-US" b="1" dirty="0">
                <a:solidFill>
                  <a:srgbClr val="00B05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A Look at Ride-along Factors</a:t>
            </a:r>
          </a:p>
        </p:txBody>
      </p:sp>
      <p:sp>
        <p:nvSpPr>
          <p:cNvPr id="3" name="Content Placeholder 2">
            <a:extLst>
              <a:ext uri="{FF2B5EF4-FFF2-40B4-BE49-F238E27FC236}">
                <a16:creationId xmlns:a16="http://schemas.microsoft.com/office/drawing/2014/main" id="{86997AB1-1280-A289-08BC-8025A866AB88}"/>
              </a:ext>
            </a:extLst>
          </p:cNvPr>
          <p:cNvSpPr>
            <a:spLocks noGrp="1"/>
          </p:cNvSpPr>
          <p:nvPr>
            <p:ph idx="1"/>
          </p:nvPr>
        </p:nvSpPr>
        <p:spPr>
          <a:xfrm>
            <a:off x="838200" y="1825625"/>
            <a:ext cx="10515600" cy="4745296"/>
          </a:xfrm>
        </p:spPr>
        <p:txBody>
          <a:bodyPr/>
          <a:lstStyle/>
          <a:p>
            <a:pPr marL="0" indent="0" algn="ctr">
              <a:buNone/>
            </a:pPr>
            <a:r>
              <a:rPr lang="en-US" b="1" dirty="0">
                <a:latin typeface="Times New Roman" panose="02020603050405020304" pitchFamily="18" charset="0"/>
                <a:cs typeface="Times New Roman" panose="02020603050405020304" pitchFamily="18" charset="0"/>
              </a:rPr>
              <a:t>SMSA National Training Summit 2023</a:t>
            </a: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Xu Simon &amp; Dan Petterson</a:t>
            </a:r>
          </a:p>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S</a:t>
            </a:r>
            <a:r>
              <a:rPr lang="en-US" b="1" dirty="0">
                <a:latin typeface="Times New Roman" panose="02020603050405020304" pitchFamily="18" charset="0"/>
                <a:cs typeface="Times New Roman" panose="02020603050405020304" pitchFamily="18" charset="0"/>
              </a:rPr>
              <a:t>killed </a:t>
            </a:r>
            <a:r>
              <a:rPr lang="en-US" b="1" dirty="0">
                <a:solidFill>
                  <a:srgbClr val="FF0000"/>
                </a:solidFill>
                <a:latin typeface="Times New Roman" panose="02020603050405020304" pitchFamily="18" charset="0"/>
                <a:cs typeface="Times New Roman" panose="02020603050405020304" pitchFamily="18" charset="0"/>
              </a:rPr>
              <a:t>M</a:t>
            </a:r>
            <a:r>
              <a:rPr lang="en-US" b="1" dirty="0">
                <a:latin typeface="Times New Roman" panose="02020603050405020304" pitchFamily="18" charset="0"/>
                <a:cs typeface="Times New Roman" panose="02020603050405020304" pitchFamily="18" charset="0"/>
              </a:rPr>
              <a:t>otorcyclist </a:t>
            </a:r>
            <a:r>
              <a:rPr lang="en-US" b="1" dirty="0">
                <a:solidFill>
                  <a:srgbClr val="FF0000"/>
                </a:solidFill>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ssociation</a:t>
            </a: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R</a:t>
            </a:r>
            <a:r>
              <a:rPr lang="en-US" b="1" dirty="0">
                <a:latin typeface="Times New Roman" panose="02020603050405020304" pitchFamily="18" charset="0"/>
                <a:cs typeface="Times New Roman" panose="02020603050405020304" pitchFamily="18" charset="0"/>
              </a:rPr>
              <a:t>esponsible, </a:t>
            </a:r>
            <a:r>
              <a:rPr lang="en-US" b="1" dirty="0">
                <a:solidFill>
                  <a:srgbClr val="FF0000"/>
                </a:solidFill>
                <a:latin typeface="Times New Roman" panose="02020603050405020304" pitchFamily="18" charset="0"/>
                <a:cs typeface="Times New Roman" panose="02020603050405020304" pitchFamily="18" charset="0"/>
              </a:rPr>
              <a:t>T</a:t>
            </a:r>
            <a:r>
              <a:rPr lang="en-US" b="1" dirty="0">
                <a:latin typeface="Times New Roman" panose="02020603050405020304" pitchFamily="18" charset="0"/>
                <a:cs typeface="Times New Roman" panose="02020603050405020304" pitchFamily="18" charset="0"/>
              </a:rPr>
              <a:t>rained, and </a:t>
            </a:r>
            <a:r>
              <a:rPr lang="en-US" b="1" dirty="0">
                <a:solidFill>
                  <a:srgbClr val="FF0000"/>
                </a:solidFill>
                <a:latin typeface="Times New Roman" panose="02020603050405020304" pitchFamily="18" charset="0"/>
                <a:cs typeface="Times New Roman" panose="02020603050405020304" pitchFamily="18" charset="0"/>
              </a:rPr>
              <a:t>E</a:t>
            </a:r>
            <a:r>
              <a:rPr lang="en-US" b="1" dirty="0">
                <a:latin typeface="Times New Roman" panose="02020603050405020304" pitchFamily="18" charset="0"/>
                <a:cs typeface="Times New Roman" panose="02020603050405020304" pitchFamily="18" charset="0"/>
              </a:rPr>
              <a:t>ducated </a:t>
            </a:r>
            <a:r>
              <a:rPr lang="en-US" b="1" dirty="0">
                <a:solidFill>
                  <a:srgbClr val="FF0000"/>
                </a:solidFill>
                <a:latin typeface="Times New Roman" panose="02020603050405020304" pitchFamily="18" charset="0"/>
                <a:cs typeface="Times New Roman" panose="02020603050405020304" pitchFamily="18" charset="0"/>
              </a:rPr>
              <a:t>R</a:t>
            </a:r>
            <a:r>
              <a:rPr lang="en-US" b="1" dirty="0">
                <a:latin typeface="Times New Roman" panose="02020603050405020304" pitchFamily="18" charset="0"/>
                <a:cs typeface="Times New Roman" panose="02020603050405020304" pitchFamily="18" charset="0"/>
              </a:rPr>
              <a:t>iders, Inc</a:t>
            </a:r>
          </a:p>
          <a:p>
            <a:pPr marL="0" indent="0" algn="ctr">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SMARTER</a:t>
            </a:r>
          </a:p>
          <a:p>
            <a:pPr marL="0" indent="0" algn="ctr">
              <a:buNone/>
            </a:pPr>
            <a:r>
              <a:rPr lang="en-US" b="1" dirty="0">
                <a:solidFill>
                  <a:srgbClr val="0070C0"/>
                </a:solidFill>
                <a:latin typeface="Times New Roman" panose="02020603050405020304" pitchFamily="18" charset="0"/>
                <a:cs typeface="Times New Roman" panose="02020603050405020304" pitchFamily="18" charset="0"/>
                <a:hlinkClick r:id="rId2"/>
              </a:rPr>
              <a:t>www.smarter-usa.org</a:t>
            </a: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smarterusa@gmail.com</a:t>
            </a:r>
          </a:p>
          <a:p>
            <a:pPr marL="0" indent="0" algn="ct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95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C613-4C60-619C-C0DC-C6A94FFAE740}"/>
              </a:ext>
            </a:extLst>
          </p:cNvPr>
          <p:cNvSpPr>
            <a:spLocks noGrp="1"/>
          </p:cNvSpPr>
          <p:nvPr>
            <p:ph type="title"/>
          </p:nvPr>
        </p:nvSpPr>
        <p:spPr>
          <a:xfrm>
            <a:off x="838200" y="255182"/>
            <a:ext cx="10515600" cy="93566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Cause</a:t>
            </a:r>
          </a:p>
        </p:txBody>
      </p:sp>
      <p:sp>
        <p:nvSpPr>
          <p:cNvPr id="3" name="Content Placeholder 2">
            <a:extLst>
              <a:ext uri="{FF2B5EF4-FFF2-40B4-BE49-F238E27FC236}">
                <a16:creationId xmlns:a16="http://schemas.microsoft.com/office/drawing/2014/main" id="{AA263952-E064-859A-02E0-C87E1B8AE77A}"/>
              </a:ext>
            </a:extLst>
          </p:cNvPr>
          <p:cNvSpPr>
            <a:spLocks noGrp="1"/>
          </p:cNvSpPr>
          <p:nvPr>
            <p:ph idx="1"/>
          </p:nvPr>
        </p:nvSpPr>
        <p:spPr>
          <a:xfrm>
            <a:off x="838200" y="1318437"/>
            <a:ext cx="10515600" cy="4858526"/>
          </a:xfrm>
        </p:spPr>
        <p:txBody>
          <a:bodyPr/>
          <a:lstStyle/>
          <a:p>
            <a:pPr marL="0" marR="0" indent="0">
              <a:spcBef>
                <a:spcPts val="0"/>
              </a:spcBef>
              <a:spcAft>
                <a:spcPts val="0"/>
              </a:spcAft>
              <a:buNone/>
            </a:pPr>
            <a:endParaRPr lang="en-US" b="1" dirty="0">
              <a:highlight>
                <a:srgbClr val="FFFF00"/>
              </a:highlight>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b="1" dirty="0">
              <a:highlight>
                <a:srgbClr val="FFFF00"/>
              </a:highlight>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b="1" dirty="0">
                <a:highlight>
                  <a:srgbClr val="FFFF00"/>
                </a:highlight>
                <a:latin typeface="Times New Roman" panose="02020603050405020304" pitchFamily="18" charset="0"/>
                <a:cs typeface="Times New Roman" panose="02020603050405020304" pitchFamily="18" charset="0"/>
              </a:rPr>
              <a:t>Cause </a:t>
            </a:r>
            <a:r>
              <a:rPr lang="en-US" b="1" dirty="0">
                <a:latin typeface="Times New Roman" panose="02020603050405020304" pitchFamily="18" charset="0"/>
                <a:cs typeface="Times New Roman" panose="02020603050405020304" pitchFamily="18" charset="0"/>
              </a:rPr>
              <a:t>and effect is the relationship between two things when one thing </a:t>
            </a:r>
            <a:r>
              <a:rPr lang="en-US" b="1" dirty="0">
                <a:highlight>
                  <a:srgbClr val="FFFF00"/>
                </a:highlight>
                <a:latin typeface="Times New Roman" panose="02020603050405020304" pitchFamily="18" charset="0"/>
                <a:cs typeface="Times New Roman" panose="02020603050405020304" pitchFamily="18" charset="0"/>
              </a:rPr>
              <a:t>makes something else happen</a:t>
            </a:r>
            <a:r>
              <a:rPr lang="en-US" b="1" dirty="0">
                <a:latin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b="1" dirty="0">
              <a:latin typeface="Times New Roman" panose="02020603050405020304" pitchFamily="18" charset="0"/>
              <a:cs typeface="Times New Roman" panose="02020603050405020304" pitchFamily="18" charset="0"/>
            </a:endParaRPr>
          </a:p>
          <a:p>
            <a:pPr marL="0" marR="0" indent="0" algn="ctr">
              <a:spcBef>
                <a:spcPts val="0"/>
              </a:spcBef>
              <a:spcAft>
                <a:spcPts val="0"/>
              </a:spcAft>
              <a:buNone/>
            </a:pPr>
            <a:endParaRPr lang="en-US" b="1" dirty="0">
              <a:latin typeface="Times New Roman" panose="02020603050405020304" pitchFamily="18" charset="0"/>
              <a:cs typeface="Times New Roman" panose="02020603050405020304" pitchFamily="18" charset="0"/>
            </a:endParaRPr>
          </a:p>
          <a:p>
            <a:pPr marL="0" marR="0" indent="0" algn="ctr">
              <a:spcBef>
                <a:spcPts val="0"/>
              </a:spcBef>
              <a:spcAft>
                <a:spcPts val="0"/>
              </a:spcAft>
              <a:buNone/>
            </a:pPr>
            <a:r>
              <a:rPr lang="en-US" b="1" dirty="0">
                <a:solidFill>
                  <a:srgbClr val="0070C0"/>
                </a:solidFill>
                <a:latin typeface="Times New Roman" panose="02020603050405020304" pitchFamily="18" charset="0"/>
                <a:cs typeface="Times New Roman" panose="02020603050405020304" pitchFamily="18" charset="0"/>
              </a:rPr>
              <a:t>Example</a:t>
            </a:r>
          </a:p>
        </p:txBody>
      </p:sp>
    </p:spTree>
    <p:extLst>
      <p:ext uri="{BB962C8B-B14F-4D97-AF65-F5344CB8AC3E}">
        <p14:creationId xmlns:p14="http://schemas.microsoft.com/office/powerpoint/2010/main" val="426051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B027-EEB0-06F8-0268-6B04EEB09A22}"/>
              </a:ext>
            </a:extLst>
          </p:cNvPr>
          <p:cNvSpPr>
            <a:spLocks noGrp="1"/>
          </p:cNvSpPr>
          <p:nvPr>
            <p:ph type="title"/>
          </p:nvPr>
        </p:nvSpPr>
        <p:spPr>
          <a:xfrm>
            <a:off x="838200" y="223285"/>
            <a:ext cx="10515600" cy="1137682"/>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Talk about correlation &amp; cause</a:t>
            </a:r>
          </a:p>
        </p:txBody>
      </p:sp>
      <p:sp>
        <p:nvSpPr>
          <p:cNvPr id="3" name="Content Placeholder 2">
            <a:extLst>
              <a:ext uri="{FF2B5EF4-FFF2-40B4-BE49-F238E27FC236}">
                <a16:creationId xmlns:a16="http://schemas.microsoft.com/office/drawing/2014/main" id="{217B95D9-618E-346A-C323-988725BA8B1F}"/>
              </a:ext>
            </a:extLst>
          </p:cNvPr>
          <p:cNvSpPr>
            <a:spLocks noGrp="1"/>
          </p:cNvSpPr>
          <p:nvPr>
            <p:ph idx="1"/>
          </p:nvPr>
        </p:nvSpPr>
        <p:spPr>
          <a:xfrm>
            <a:off x="838200" y="1509823"/>
            <a:ext cx="10515600" cy="4667140"/>
          </a:xfrm>
        </p:spPr>
        <p:txBody>
          <a:bodyPr/>
          <a:lstStyle/>
          <a:p>
            <a:r>
              <a:rPr lang="en-US" b="1" dirty="0">
                <a:latin typeface="Times New Roman" panose="02020603050405020304" pitchFamily="18" charset="0"/>
                <a:cs typeface="Times New Roman" panose="02020603050405020304" pitchFamily="18" charset="0"/>
              </a:rPr>
              <a:t>2-4 others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Share some examples outside of the motorcyclist fatal crash scenario</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3 min</a:t>
            </a:r>
          </a:p>
          <a:p>
            <a:pPr marL="0" indent="0">
              <a:buNone/>
            </a:pPr>
            <a:endParaRPr lang="en-US" dirty="0"/>
          </a:p>
        </p:txBody>
      </p:sp>
    </p:spTree>
    <p:extLst>
      <p:ext uri="{BB962C8B-B14F-4D97-AF65-F5344CB8AC3E}">
        <p14:creationId xmlns:p14="http://schemas.microsoft.com/office/powerpoint/2010/main" val="116097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1E30-418E-C8D9-78D4-43705E6DE568}"/>
              </a:ext>
            </a:extLst>
          </p:cNvPr>
          <p:cNvSpPr>
            <a:spLocks noGrp="1"/>
          </p:cNvSpPr>
          <p:nvPr>
            <p:ph type="title"/>
          </p:nvPr>
        </p:nvSpPr>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Share</a:t>
            </a:r>
          </a:p>
        </p:txBody>
      </p:sp>
      <p:sp>
        <p:nvSpPr>
          <p:cNvPr id="3" name="Content Placeholder 2">
            <a:extLst>
              <a:ext uri="{FF2B5EF4-FFF2-40B4-BE49-F238E27FC236}">
                <a16:creationId xmlns:a16="http://schemas.microsoft.com/office/drawing/2014/main" id="{ED458CD0-823D-B9B7-337D-575B8E32855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1548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B655-3C74-0DF4-2BED-C3EC1D5276F3}"/>
              </a:ext>
            </a:extLst>
          </p:cNvPr>
          <p:cNvSpPr>
            <a:spLocks noGrp="1"/>
          </p:cNvSpPr>
          <p:nvPr>
            <p:ph type="title"/>
          </p:nvPr>
        </p:nvSpPr>
        <p:spPr>
          <a:xfrm>
            <a:off x="838200" y="21266"/>
            <a:ext cx="10515600" cy="110578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Questions to be Addressed</a:t>
            </a:r>
          </a:p>
        </p:txBody>
      </p:sp>
      <p:sp>
        <p:nvSpPr>
          <p:cNvPr id="3" name="Content Placeholder 2">
            <a:extLst>
              <a:ext uri="{FF2B5EF4-FFF2-40B4-BE49-F238E27FC236}">
                <a16:creationId xmlns:a16="http://schemas.microsoft.com/office/drawing/2014/main" id="{9B4350A8-FE03-4527-7C69-94C8F3835A2E}"/>
              </a:ext>
            </a:extLst>
          </p:cNvPr>
          <p:cNvSpPr>
            <a:spLocks noGrp="1"/>
          </p:cNvSpPr>
          <p:nvPr>
            <p:ph idx="1"/>
          </p:nvPr>
        </p:nvSpPr>
        <p:spPr>
          <a:xfrm>
            <a:off x="944526" y="1127052"/>
            <a:ext cx="10515600" cy="5730948"/>
          </a:xfrm>
        </p:spPr>
        <p:txBody>
          <a:bodyPr/>
          <a:lstStyle/>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effectLst/>
                <a:latin typeface="Times New Roman" panose="02020603050405020304" pitchFamily="18" charset="0"/>
                <a:ea typeface="Times New Roman" panose="02020603050405020304" pitchFamily="18" charset="0"/>
              </a:rPr>
              <a:t>Does the identified ride-along factor contribute to causing the crash, contribute to the fatality, both or neither? </a:t>
            </a:r>
          </a:p>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solidFill>
                  <a:srgbClr val="0070C0"/>
                </a:solidFill>
                <a:effectLst/>
                <a:latin typeface="Times New Roman" panose="02020603050405020304" pitchFamily="18" charset="0"/>
                <a:ea typeface="Times New Roman" panose="02020603050405020304" pitchFamily="18" charset="0"/>
              </a:rPr>
              <a:t>Is the ride-along factor related to the fatal crash as a cause or is the relationship correlational in nature?  </a:t>
            </a:r>
          </a:p>
          <a:p>
            <a:endParaRPr lang="en-US" dirty="0"/>
          </a:p>
        </p:txBody>
      </p:sp>
    </p:spTree>
    <p:extLst>
      <p:ext uri="{BB962C8B-B14F-4D97-AF65-F5344CB8AC3E}">
        <p14:creationId xmlns:p14="http://schemas.microsoft.com/office/powerpoint/2010/main" val="421702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EDB6-773A-D44C-D2E7-2DA3AE738FAC}"/>
              </a:ext>
            </a:extLst>
          </p:cNvPr>
          <p:cNvSpPr>
            <a:spLocks noGrp="1"/>
          </p:cNvSpPr>
          <p:nvPr>
            <p:ph type="title"/>
          </p:nvPr>
        </p:nvSpPr>
        <p:spPr>
          <a:xfrm>
            <a:off x="838200" y="170121"/>
            <a:ext cx="10515600" cy="1318437"/>
          </a:xfrm>
        </p:spPr>
        <p:txBody>
          <a:bodyPr>
            <a:normAutofit/>
          </a:bodyPr>
          <a:lstStyle/>
          <a:p>
            <a:pPr algn="ctr"/>
            <a:r>
              <a:rPr lang="en-US" b="1" dirty="0">
                <a:solidFill>
                  <a:srgbClr val="00B050"/>
                </a:solidFill>
                <a:latin typeface="Times New Roman" panose="02020603050405020304" pitchFamily="18" charset="0"/>
                <a:cs typeface="Times New Roman" panose="02020603050405020304" pitchFamily="18" charset="0"/>
              </a:rPr>
              <a:t>The five factors: a very quick review </a:t>
            </a:r>
            <a:br>
              <a:rPr lang="en-US" b="1" dirty="0">
                <a:solidFill>
                  <a:srgbClr val="00B05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Alcohol</a:t>
            </a:r>
          </a:p>
        </p:txBody>
      </p:sp>
      <p:sp>
        <p:nvSpPr>
          <p:cNvPr id="3" name="Content Placeholder 2">
            <a:extLst>
              <a:ext uri="{FF2B5EF4-FFF2-40B4-BE49-F238E27FC236}">
                <a16:creationId xmlns:a16="http://schemas.microsoft.com/office/drawing/2014/main" id="{147CF6B4-3842-0F1A-7558-5341A8BA8877}"/>
              </a:ext>
            </a:extLst>
          </p:cNvPr>
          <p:cNvSpPr>
            <a:spLocks noGrp="1"/>
          </p:cNvSpPr>
          <p:nvPr>
            <p:ph idx="1"/>
          </p:nvPr>
        </p:nvSpPr>
        <p:spPr>
          <a:xfrm>
            <a:off x="838200" y="1488558"/>
            <a:ext cx="10515600" cy="4688405"/>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alcohol impairment contribute to causing the crash?  </a:t>
            </a:r>
          </a:p>
          <a:p>
            <a:pPr marL="0" indent="0">
              <a:buNone/>
            </a:pPr>
            <a:r>
              <a:rPr lang="en-US" b="1" dirty="0">
                <a:latin typeface="Times New Roman" panose="02020603050405020304" pitchFamily="18" charset="0"/>
                <a:cs typeface="Times New Roman" panose="02020603050405020304" pitchFamily="18" charset="0"/>
              </a:rPr>
              <a:t>	Yes (cause and effect)– reasons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alcohol impairment contribute to the injury leading to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 (correlation to fatal injury) </a:t>
            </a:r>
          </a:p>
          <a:p>
            <a:pPr marL="0" indent="0">
              <a:buNone/>
            </a:pPr>
            <a:endParaRPr lang="en-US" dirty="0"/>
          </a:p>
        </p:txBody>
      </p:sp>
    </p:spTree>
    <p:extLst>
      <p:ext uri="{BB962C8B-B14F-4D97-AF65-F5344CB8AC3E}">
        <p14:creationId xmlns:p14="http://schemas.microsoft.com/office/powerpoint/2010/main" val="213248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CA0D-402A-89FA-8C26-EB83D2B5AEA7}"/>
              </a:ext>
            </a:extLst>
          </p:cNvPr>
          <p:cNvSpPr>
            <a:spLocks noGrp="1"/>
          </p:cNvSpPr>
          <p:nvPr>
            <p:ph type="title"/>
          </p:nvPr>
        </p:nvSpPr>
        <p:spPr>
          <a:xfrm>
            <a:off x="838200" y="265815"/>
            <a:ext cx="10515600" cy="1020725"/>
          </a:xfrm>
        </p:spPr>
        <p:txBody>
          <a:bodyPr/>
          <a:lstStyle/>
          <a:p>
            <a:pPr algn="ctr"/>
            <a:r>
              <a:rPr lang="en-US" b="1" dirty="0">
                <a:solidFill>
                  <a:srgbClr val="00B050"/>
                </a:solidFill>
              </a:rPr>
              <a:t>Speeding</a:t>
            </a:r>
          </a:p>
        </p:txBody>
      </p:sp>
      <p:sp>
        <p:nvSpPr>
          <p:cNvPr id="3" name="Content Placeholder 2">
            <a:extLst>
              <a:ext uri="{FF2B5EF4-FFF2-40B4-BE49-F238E27FC236}">
                <a16:creationId xmlns:a16="http://schemas.microsoft.com/office/drawing/2014/main" id="{52A451EC-0E31-4C2D-0317-F681F2D13612}"/>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Does speeding contribute to the crash?  </a:t>
            </a:r>
          </a:p>
          <a:p>
            <a:pPr marL="0" indent="0">
              <a:buNone/>
            </a:pPr>
            <a:r>
              <a:rPr lang="en-US" b="1" dirty="0">
                <a:latin typeface="Times New Roman" panose="02020603050405020304" pitchFamily="18" charset="0"/>
                <a:cs typeface="Times New Roman" panose="02020603050405020304" pitchFamily="18" charset="0"/>
              </a:rPr>
              <a:t>	Yes (cause and effect) – reasons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speeding contribute to the injury causing death? </a:t>
            </a:r>
          </a:p>
          <a:p>
            <a:pPr marL="0" indent="0">
              <a:buNone/>
            </a:pPr>
            <a:r>
              <a:rPr lang="en-US" b="1" dirty="0">
                <a:solidFill>
                  <a:srgbClr val="0070C0"/>
                </a:solidFill>
                <a:latin typeface="Times New Roman" panose="02020603050405020304" pitchFamily="18" charset="0"/>
                <a:cs typeface="Times New Roman" panose="02020603050405020304" pitchFamily="18" charset="0"/>
              </a:rPr>
              <a:t>	Yes (cause and effect)- reasons</a:t>
            </a:r>
          </a:p>
        </p:txBody>
      </p:sp>
    </p:spTree>
    <p:extLst>
      <p:ext uri="{BB962C8B-B14F-4D97-AF65-F5344CB8AC3E}">
        <p14:creationId xmlns:p14="http://schemas.microsoft.com/office/powerpoint/2010/main" val="1478681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2B31-1704-4477-40AC-27C1B2D70F71}"/>
              </a:ext>
            </a:extLst>
          </p:cNvPr>
          <p:cNvSpPr>
            <a:spLocks noGrp="1"/>
          </p:cNvSpPr>
          <p:nvPr>
            <p:ph type="title"/>
          </p:nvPr>
        </p:nvSpPr>
        <p:spPr>
          <a:xfrm>
            <a:off x="838200" y="365125"/>
            <a:ext cx="10515600" cy="1112801"/>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Not wearing a helmet</a:t>
            </a:r>
          </a:p>
        </p:txBody>
      </p:sp>
      <p:sp>
        <p:nvSpPr>
          <p:cNvPr id="3" name="Content Placeholder 2">
            <a:extLst>
              <a:ext uri="{FF2B5EF4-FFF2-40B4-BE49-F238E27FC236}">
                <a16:creationId xmlns:a16="http://schemas.microsoft.com/office/drawing/2014/main" id="{1AB462C9-A980-CD8D-DA8A-F8EF7503A93E}"/>
              </a:ext>
            </a:extLst>
          </p:cNvPr>
          <p:cNvSpPr>
            <a:spLocks noGrp="1"/>
          </p:cNvSpPr>
          <p:nvPr>
            <p:ph idx="1"/>
          </p:nvPr>
        </p:nvSpPr>
        <p:spPr>
          <a:xfrm>
            <a:off x="838200" y="1477926"/>
            <a:ext cx="10515600" cy="4699037"/>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not wearing a helmet contribute to the crash</a:t>
            </a:r>
          </a:p>
          <a:p>
            <a:pPr marL="0" indent="0">
              <a:buNone/>
            </a:pPr>
            <a:r>
              <a:rPr lang="en-US" b="1" dirty="0">
                <a:latin typeface="Times New Roman" panose="02020603050405020304" pitchFamily="18" charset="0"/>
                <a:cs typeface="Times New Roman" panose="02020603050405020304" pitchFamily="18" charset="0"/>
              </a:rPr>
              <a:t>	No evidence – No (correlation to crashing)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not wearing a helmet contribute to the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Yes – helmet effectiveness research (cause and effect)</a:t>
            </a:r>
          </a:p>
        </p:txBody>
      </p:sp>
    </p:spTree>
    <p:extLst>
      <p:ext uri="{BB962C8B-B14F-4D97-AF65-F5344CB8AC3E}">
        <p14:creationId xmlns:p14="http://schemas.microsoft.com/office/powerpoint/2010/main" val="3297683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BF8D-7727-F8C3-9CDC-3A97E5190162}"/>
              </a:ext>
            </a:extLst>
          </p:cNvPr>
          <p:cNvSpPr>
            <a:spLocks noGrp="1"/>
          </p:cNvSpPr>
          <p:nvPr>
            <p:ph type="title"/>
          </p:nvPr>
        </p:nvSpPr>
        <p:spPr>
          <a:xfrm>
            <a:off x="838200" y="127592"/>
            <a:ext cx="10515600" cy="77617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Without a valid license</a:t>
            </a:r>
          </a:p>
        </p:txBody>
      </p:sp>
      <p:sp>
        <p:nvSpPr>
          <p:cNvPr id="3" name="Content Placeholder 2">
            <a:extLst>
              <a:ext uri="{FF2B5EF4-FFF2-40B4-BE49-F238E27FC236}">
                <a16:creationId xmlns:a16="http://schemas.microsoft.com/office/drawing/2014/main" id="{6336C358-61C7-46E1-9795-0DD954A6C8B6}"/>
              </a:ext>
            </a:extLst>
          </p:cNvPr>
          <p:cNvSpPr>
            <a:spLocks noGrp="1"/>
          </p:cNvSpPr>
          <p:nvPr>
            <p:ph idx="1"/>
          </p:nvPr>
        </p:nvSpPr>
        <p:spPr>
          <a:xfrm>
            <a:off x="838200" y="1212112"/>
            <a:ext cx="10515600" cy="4964851"/>
          </a:xfrm>
        </p:spPr>
        <p:txBody>
          <a:bodyPr/>
          <a:lstStyle/>
          <a:p>
            <a:pPr marL="0" indent="0">
              <a:buNone/>
            </a:pPr>
            <a:r>
              <a:rPr lang="en-US" b="1" dirty="0">
                <a:latin typeface="Times New Roman" panose="02020603050405020304" pitchFamily="18" charset="0"/>
                <a:cs typeface="Times New Roman" panose="02020603050405020304" pitchFamily="18" charset="0"/>
              </a:rPr>
              <a:t>Does not having a valid license contribute to the crash?</a:t>
            </a:r>
          </a:p>
          <a:p>
            <a:pPr marL="0" indent="0">
              <a:buNone/>
            </a:pPr>
            <a:r>
              <a:rPr lang="en-US" b="1" dirty="0">
                <a:latin typeface="Times New Roman" panose="02020603050405020304" pitchFamily="18" charset="0"/>
                <a:cs typeface="Times New Roman" panose="02020603050405020304" pitchFamily="18" charset="0"/>
              </a:rPr>
              <a:t>No research – No (correlation) – license represents demonstrating basic skills such as straight line riding, turning, shifting, stopping. Lacking these skills is rarely if ever identified as a crash cause. </a:t>
            </a:r>
          </a:p>
          <a:p>
            <a:pPr marL="0" indent="0">
              <a:buNone/>
            </a:pPr>
            <a:r>
              <a:rPr lang="en-US" b="1" dirty="0">
                <a:latin typeface="Times New Roman" panose="02020603050405020304" pitchFamily="18" charset="0"/>
                <a:cs typeface="Times New Roman" panose="02020603050405020304" pitchFamily="18" charset="0"/>
              </a:rPr>
              <a:t>Example – license today, expires tomorrow, crash the next day?</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not having a valid license contribute to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(correlation)</a:t>
            </a:r>
          </a:p>
          <a:p>
            <a:pPr marL="0" indent="0">
              <a:buNone/>
            </a:pPr>
            <a:endParaRPr lang="en-US" dirty="0"/>
          </a:p>
        </p:txBody>
      </p:sp>
    </p:spTree>
    <p:extLst>
      <p:ext uri="{BB962C8B-B14F-4D97-AF65-F5344CB8AC3E}">
        <p14:creationId xmlns:p14="http://schemas.microsoft.com/office/powerpoint/2010/main" val="52523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6CABC-CFBA-1505-090C-2E8AB8D91BD9}"/>
              </a:ext>
            </a:extLst>
          </p:cNvPr>
          <p:cNvSpPr>
            <a:spLocks noGrp="1"/>
          </p:cNvSpPr>
          <p:nvPr>
            <p:ph type="title"/>
          </p:nvPr>
        </p:nvSpPr>
        <p:spPr>
          <a:xfrm>
            <a:off x="838200" y="265815"/>
            <a:ext cx="10515600" cy="999459"/>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Previous Driving Violations</a:t>
            </a:r>
          </a:p>
        </p:txBody>
      </p:sp>
      <p:sp>
        <p:nvSpPr>
          <p:cNvPr id="3" name="Content Placeholder 2">
            <a:extLst>
              <a:ext uri="{FF2B5EF4-FFF2-40B4-BE49-F238E27FC236}">
                <a16:creationId xmlns:a16="http://schemas.microsoft.com/office/drawing/2014/main" id="{90A83C86-A1A4-543E-6EED-E88F8FDFCCF8}"/>
              </a:ext>
            </a:extLst>
          </p:cNvPr>
          <p:cNvSpPr>
            <a:spLocks noGrp="1"/>
          </p:cNvSpPr>
          <p:nvPr>
            <p:ph idx="1"/>
          </p:nvPr>
        </p:nvSpPr>
        <p:spPr>
          <a:xfrm>
            <a:off x="838200" y="1265274"/>
            <a:ext cx="10515600" cy="4911689"/>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having a history of previous violations contribute to the crash?</a:t>
            </a:r>
          </a:p>
          <a:p>
            <a:pPr marL="0" indent="0">
              <a:buNone/>
            </a:pPr>
            <a:r>
              <a:rPr lang="en-US" b="1" dirty="0">
                <a:latin typeface="Times New Roman" panose="02020603050405020304" pitchFamily="18" charset="0"/>
                <a:cs typeface="Times New Roman" panose="02020603050405020304" pitchFamily="18" charset="0"/>
              </a:rPr>
              <a:t>	No (correlation)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having a history of previous violations contribute to the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(correlation) </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B050"/>
                </a:solidFill>
                <a:latin typeface="Times New Roman" panose="02020603050405020304" pitchFamily="18" charset="0"/>
                <a:cs typeface="Times New Roman" panose="02020603050405020304" pitchFamily="18" charset="0"/>
              </a:rPr>
              <a:t>But could we use this information?  How? </a:t>
            </a:r>
          </a:p>
        </p:txBody>
      </p:sp>
    </p:spTree>
    <p:extLst>
      <p:ext uri="{BB962C8B-B14F-4D97-AF65-F5344CB8AC3E}">
        <p14:creationId xmlns:p14="http://schemas.microsoft.com/office/powerpoint/2010/main" val="3302723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279D-F400-CD03-E968-029FE46650D7}"/>
              </a:ext>
            </a:extLst>
          </p:cNvPr>
          <p:cNvSpPr>
            <a:spLocks noGrp="1"/>
          </p:cNvSpPr>
          <p:nvPr>
            <p:ph type="title"/>
          </p:nvPr>
        </p:nvSpPr>
        <p:spPr>
          <a:xfrm>
            <a:off x="838200" y="212652"/>
            <a:ext cx="10515600" cy="97819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Process time</a:t>
            </a:r>
          </a:p>
        </p:txBody>
      </p:sp>
      <p:sp>
        <p:nvSpPr>
          <p:cNvPr id="3" name="Content Placeholder 2">
            <a:extLst>
              <a:ext uri="{FF2B5EF4-FFF2-40B4-BE49-F238E27FC236}">
                <a16:creationId xmlns:a16="http://schemas.microsoft.com/office/drawing/2014/main" id="{636F5B48-55B0-D977-D310-0BE68D47FD15}"/>
              </a:ext>
            </a:extLst>
          </p:cNvPr>
          <p:cNvSpPr>
            <a:spLocks noGrp="1"/>
          </p:cNvSpPr>
          <p:nvPr>
            <p:ph idx="1"/>
          </p:nvPr>
        </p:nvSpPr>
        <p:spPr>
          <a:xfrm>
            <a:off x="838200" y="1584251"/>
            <a:ext cx="10515600" cy="4592712"/>
          </a:xfrm>
        </p:spPr>
        <p:txBody>
          <a:bodyPr/>
          <a:lstStyle/>
          <a:p>
            <a:pPr marL="0" indent="0">
              <a:buNone/>
            </a:pPr>
            <a:r>
              <a:rPr lang="en-US" b="1" dirty="0">
                <a:latin typeface="Times New Roman" panose="02020603050405020304" pitchFamily="18" charset="0"/>
                <a:cs typeface="Times New Roman" panose="02020603050405020304" pitchFamily="18" charset="0"/>
              </a:rPr>
              <a:t>Talk with 2-4 others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Based on this information what suggestion(s) would you have for countermeasures (increase effort, decrease effort, stop all effort, start something new???</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What questions do you have? </a:t>
            </a:r>
          </a:p>
          <a:p>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5 min</a:t>
            </a:r>
          </a:p>
        </p:txBody>
      </p:sp>
    </p:spTree>
    <p:extLst>
      <p:ext uri="{BB962C8B-B14F-4D97-AF65-F5344CB8AC3E}">
        <p14:creationId xmlns:p14="http://schemas.microsoft.com/office/powerpoint/2010/main" val="33288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7CDB-C2B8-3463-B88F-202D87C20A6D}"/>
              </a:ext>
            </a:extLst>
          </p:cNvPr>
          <p:cNvSpPr>
            <a:spLocks noGrp="1"/>
          </p:cNvSpPr>
          <p:nvPr>
            <p:ph type="title"/>
          </p:nvPr>
        </p:nvSpPr>
        <p:spPr>
          <a:xfrm>
            <a:off x="838200" y="191387"/>
            <a:ext cx="10515600" cy="967562"/>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SMARTER</a:t>
            </a:r>
          </a:p>
        </p:txBody>
      </p:sp>
      <p:sp>
        <p:nvSpPr>
          <p:cNvPr id="3" name="Content Placeholder 2">
            <a:extLst>
              <a:ext uri="{FF2B5EF4-FFF2-40B4-BE49-F238E27FC236}">
                <a16:creationId xmlns:a16="http://schemas.microsoft.com/office/drawing/2014/main" id="{1D7FAE85-9F92-F20B-057F-C967D6DA7871}"/>
              </a:ext>
            </a:extLst>
          </p:cNvPr>
          <p:cNvSpPr>
            <a:spLocks noGrp="1"/>
          </p:cNvSpPr>
          <p:nvPr>
            <p:ph idx="1"/>
          </p:nvPr>
        </p:nvSpPr>
        <p:spPr>
          <a:xfrm>
            <a:off x="838200" y="1158949"/>
            <a:ext cx="10515600" cy="5188688"/>
          </a:xfrm>
        </p:spPr>
        <p:txBody>
          <a:bodyPr>
            <a:normAutofit/>
          </a:bodyPr>
          <a:lstStyle/>
          <a:p>
            <a:r>
              <a:rPr lang="en-US" b="1" dirty="0">
                <a:latin typeface="Times New Roman" panose="02020603050405020304" pitchFamily="18" charset="0"/>
                <a:cs typeface="Times New Roman" panose="02020603050405020304" pitchFamily="18" charset="0"/>
              </a:rPr>
              <a:t>Nationally recognized one-stop spot for accessing motorcyclist safety research</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Over 400 research reports posted – approximately 20 categories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effectLst/>
                <a:latin typeface="Times New Roman" panose="02020603050405020304" pitchFamily="18" charset="0"/>
                <a:cs typeface="Times New Roman" panose="02020603050405020304" pitchFamily="18" charset="0"/>
              </a:rPr>
              <a:t>SMARTER believes individual riders and policy decision makers make higher quality decisions when those decisions are based on factual knowledge and the conclusions of quality research.  O</a:t>
            </a:r>
            <a:r>
              <a:rPr lang="en-US" b="1" i="1" dirty="0">
                <a:effectLst/>
                <a:latin typeface="Times New Roman" panose="02020603050405020304" pitchFamily="18" charset="0"/>
                <a:cs typeface="Times New Roman" panose="02020603050405020304" pitchFamily="18" charset="0"/>
              </a:rPr>
              <a:t>ur mission, therefore, is to gather, examine, catalogue, share, post and distribute motorcyclist safety factual information and research and to advocate for the use of such knowledge as the basis of decisions</a:t>
            </a:r>
            <a:r>
              <a:rPr lang="en-US" b="1" i="1" dirty="0">
                <a:effectLst/>
              </a:rPr>
              <a:t>.  </a:t>
            </a:r>
            <a:endParaRPr lang="en-US" b="1" dirty="0"/>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11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5654-EB4E-EB08-8B3B-B0A29CD1A7A1}"/>
              </a:ext>
            </a:extLst>
          </p:cNvPr>
          <p:cNvSpPr>
            <a:spLocks noGrp="1"/>
          </p:cNvSpPr>
          <p:nvPr>
            <p:ph type="title"/>
          </p:nvPr>
        </p:nvSpPr>
        <p:spPr>
          <a:xfrm>
            <a:off x="838200" y="212651"/>
            <a:ext cx="10515600" cy="1233377"/>
          </a:xfrm>
        </p:spPr>
        <p:txBody>
          <a:bodyPr/>
          <a:lstStyle/>
          <a:p>
            <a:r>
              <a:rPr lang="en-US" b="1" dirty="0">
                <a:solidFill>
                  <a:srgbClr val="00B050"/>
                </a:solidFill>
                <a:latin typeface="Times New Roman" panose="02020603050405020304" pitchFamily="18" charset="0"/>
                <a:cs typeface="Times New Roman" panose="02020603050405020304" pitchFamily="18" charset="0"/>
              </a:rPr>
              <a:t>The Big Four 4 + One - recommendations</a:t>
            </a:r>
          </a:p>
        </p:txBody>
      </p:sp>
      <p:sp>
        <p:nvSpPr>
          <p:cNvPr id="3" name="Content Placeholder 2">
            <a:extLst>
              <a:ext uri="{FF2B5EF4-FFF2-40B4-BE49-F238E27FC236}">
                <a16:creationId xmlns:a16="http://schemas.microsoft.com/office/drawing/2014/main" id="{A626436B-E7F1-1235-DE64-CED40C047105}"/>
              </a:ext>
            </a:extLst>
          </p:cNvPr>
          <p:cNvSpPr>
            <a:spLocks noGrp="1"/>
          </p:cNvSpPr>
          <p:nvPr>
            <p:ph idx="1"/>
          </p:nvPr>
        </p:nvSpPr>
        <p:spPr>
          <a:xfrm>
            <a:off x="838200" y="1446028"/>
            <a:ext cx="10515600" cy="5199321"/>
          </a:xfrm>
        </p:spPr>
        <p:txBody>
          <a:bodyPr/>
          <a:lstStyle/>
          <a:p>
            <a:pPr marL="0" indent="0">
              <a:buNone/>
            </a:pPr>
            <a:r>
              <a:rPr lang="en-US" b="1" dirty="0">
                <a:latin typeface="Times New Roman" panose="02020603050405020304" pitchFamily="18" charset="0"/>
                <a:cs typeface="Times New Roman" panose="02020603050405020304" pitchFamily="18" charset="0"/>
              </a:rPr>
              <a:t>Alcohol impairment or had been drinking</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Speeding</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Not wearing a helmet</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Without a valid motorcycle operator license (often associated with lack of training) </a:t>
            </a:r>
          </a:p>
          <a:p>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B050"/>
                </a:solidFill>
                <a:latin typeface="Times New Roman" panose="02020603050405020304" pitchFamily="18" charset="0"/>
                <a:cs typeface="Times New Roman" panose="02020603050405020304" pitchFamily="18" charset="0"/>
              </a:rPr>
              <a:t>Previous driving violations</a:t>
            </a:r>
          </a:p>
        </p:txBody>
      </p:sp>
    </p:spTree>
    <p:extLst>
      <p:ext uri="{BB962C8B-B14F-4D97-AF65-F5344CB8AC3E}">
        <p14:creationId xmlns:p14="http://schemas.microsoft.com/office/powerpoint/2010/main" val="4276125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C19F-EA4E-778B-B904-08D5BBF2DD67}"/>
              </a:ext>
            </a:extLst>
          </p:cNvPr>
          <p:cNvSpPr>
            <a:spLocks noGrp="1"/>
          </p:cNvSpPr>
          <p:nvPr>
            <p:ph type="title"/>
          </p:nvPr>
        </p:nvSpPr>
        <p:spPr>
          <a:xfrm>
            <a:off x="838200" y="244549"/>
            <a:ext cx="10515600" cy="967563"/>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Contact Info</a:t>
            </a:r>
          </a:p>
        </p:txBody>
      </p:sp>
      <p:sp>
        <p:nvSpPr>
          <p:cNvPr id="3" name="Content Placeholder 2">
            <a:extLst>
              <a:ext uri="{FF2B5EF4-FFF2-40B4-BE49-F238E27FC236}">
                <a16:creationId xmlns:a16="http://schemas.microsoft.com/office/drawing/2014/main" id="{F0FDBF3B-5FA1-B1FB-D12F-B345F6ABB4AC}"/>
              </a:ext>
            </a:extLst>
          </p:cNvPr>
          <p:cNvSpPr>
            <a:spLocks noGrp="1"/>
          </p:cNvSpPr>
          <p:nvPr>
            <p:ph idx="1"/>
          </p:nvPr>
        </p:nvSpPr>
        <p:spPr>
          <a:xfrm>
            <a:off x="838200" y="1392865"/>
            <a:ext cx="10515600" cy="4784098"/>
          </a:xfrm>
        </p:spPr>
        <p:txBody>
          <a:bodyPr/>
          <a:lstStyle/>
          <a:p>
            <a:pPr marL="0" indent="0" algn="ctr">
              <a:buNone/>
            </a:pPr>
            <a:r>
              <a:rPr lang="en-US" sz="4000" b="1" dirty="0">
                <a:latin typeface="Times New Roman" panose="02020603050405020304" pitchFamily="18" charset="0"/>
                <a:cs typeface="Times New Roman" panose="02020603050405020304" pitchFamily="18" charset="0"/>
              </a:rPr>
              <a:t>SMARTER – </a:t>
            </a:r>
            <a:r>
              <a:rPr lang="en-US" sz="4000" b="1" dirty="0">
                <a:latin typeface="Times New Roman" panose="02020603050405020304" pitchFamily="18" charset="0"/>
                <a:cs typeface="Times New Roman" panose="02020603050405020304" pitchFamily="18" charset="0"/>
                <a:hlinkClick r:id="rId2"/>
              </a:rPr>
              <a:t>www.smarter-usa.org</a:t>
            </a:r>
            <a:r>
              <a:rPr lang="en-US"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hlinkClick r:id="rId3"/>
              </a:rPr>
              <a:t>smarterusa@gmail.com</a:t>
            </a:r>
            <a:endParaRPr lang="en-US" sz="4000" b="1" dirty="0">
              <a:latin typeface="Times New Roman" panose="02020603050405020304" pitchFamily="18" charset="0"/>
              <a:cs typeface="Times New Roman" panose="02020603050405020304" pitchFamily="18" charset="0"/>
            </a:endParaRPr>
          </a:p>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r>
              <a:rPr lang="en-US" sz="4000" b="1" dirty="0">
                <a:latin typeface="Times New Roman" panose="02020603050405020304" pitchFamily="18" charset="0"/>
                <a:cs typeface="Times New Roman" panose="02020603050405020304" pitchFamily="18" charset="0"/>
              </a:rPr>
              <a:t>Xu Simon, Ph.D. – xusimon@gmail.com </a:t>
            </a:r>
          </a:p>
          <a:p>
            <a:endParaRPr lang="en-US" sz="4000" b="1" dirty="0">
              <a:latin typeface="Times New Roman" panose="02020603050405020304" pitchFamily="18" charset="0"/>
              <a:cs typeface="Times New Roman" panose="02020603050405020304" pitchFamily="18" charset="0"/>
            </a:endParaRPr>
          </a:p>
          <a:p>
            <a:pPr marL="0" indent="0" algn="ctr">
              <a:buNone/>
            </a:pPr>
            <a:r>
              <a:rPr lang="en-US" sz="4000" b="1" dirty="0">
                <a:latin typeface="Times New Roman" panose="02020603050405020304" pitchFamily="18" charset="0"/>
                <a:cs typeface="Times New Roman" panose="02020603050405020304" pitchFamily="18" charset="0"/>
              </a:rPr>
              <a:t>Dan Petterson, Ed.D. – petterson@pobox.com</a:t>
            </a:r>
          </a:p>
          <a:p>
            <a:pPr marL="0" indent="0">
              <a:buNone/>
            </a:pPr>
            <a:endParaRPr lang="en-US" dirty="0"/>
          </a:p>
        </p:txBody>
      </p:sp>
    </p:spTree>
    <p:extLst>
      <p:ext uri="{BB962C8B-B14F-4D97-AF65-F5344CB8AC3E}">
        <p14:creationId xmlns:p14="http://schemas.microsoft.com/office/powerpoint/2010/main" val="380218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1740-AC7D-BF74-5753-3A8BD282658B}"/>
              </a:ext>
            </a:extLst>
          </p:cNvPr>
          <p:cNvSpPr>
            <a:spLocks noGrp="1"/>
          </p:cNvSpPr>
          <p:nvPr>
            <p:ph type="title"/>
          </p:nvPr>
        </p:nvSpPr>
        <p:spPr>
          <a:xfrm>
            <a:off x="838200" y="95694"/>
            <a:ext cx="10515600" cy="1084520"/>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16F0124B-4083-1BC2-451D-A94CE9B8F73D}"/>
              </a:ext>
            </a:extLst>
          </p:cNvPr>
          <p:cNvSpPr>
            <a:spLocks noGrp="1"/>
          </p:cNvSpPr>
          <p:nvPr>
            <p:ph idx="1"/>
          </p:nvPr>
        </p:nvSpPr>
        <p:spPr>
          <a:xfrm>
            <a:off x="838200" y="1180214"/>
            <a:ext cx="10515600" cy="5316279"/>
          </a:xfrm>
        </p:spPr>
        <p:txBody>
          <a:bodyPr>
            <a:normAutofit lnSpcReduction="10000"/>
          </a:bodyPr>
          <a:lstStyle/>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Identify five factors regularly associated with fatal motorcyclist crashes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Distinguish between the meaning of correlation and cause (cause and effect)</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Reflect and consider current efforts based on understanding of correlation and cause</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Learn some stuff about what current research tells us about the commonly identified ride-along factors</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921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AE0C7-1AF9-C207-D708-1AE18C859FF4}"/>
              </a:ext>
            </a:extLst>
          </p:cNvPr>
          <p:cNvSpPr>
            <a:spLocks noGrp="1"/>
          </p:cNvSpPr>
          <p:nvPr>
            <p:ph type="title"/>
          </p:nvPr>
        </p:nvSpPr>
        <p:spPr>
          <a:xfrm>
            <a:off x="838200" y="138223"/>
            <a:ext cx="10515600" cy="1265275"/>
          </a:xfrm>
        </p:spPr>
        <p:txBody>
          <a:bodyPr>
            <a:normAutofit fontScale="90000"/>
          </a:bodyPr>
          <a:lstStyle/>
          <a:p>
            <a:pPr algn="ctr"/>
            <a:r>
              <a:rPr lang="en-US" b="1" dirty="0">
                <a:solidFill>
                  <a:srgbClr val="00B050"/>
                </a:solidFill>
                <a:latin typeface="Times New Roman" panose="02020603050405020304" pitchFamily="18" charset="0"/>
                <a:cs typeface="Times New Roman" panose="02020603050405020304" pitchFamily="18" charset="0"/>
              </a:rPr>
              <a:t>Correlation and Causation</a:t>
            </a:r>
            <a:br>
              <a:rPr lang="en-US" b="1" dirty="0">
                <a:solidFill>
                  <a:srgbClr val="00B050"/>
                </a:solidFill>
                <a:latin typeface="Times New Roman" panose="02020603050405020304" pitchFamily="18" charset="0"/>
                <a:cs typeface="Times New Roman" panose="02020603050405020304" pitchFamily="18" charset="0"/>
              </a:rPr>
            </a:br>
            <a:r>
              <a:rPr lang="en-US" b="1" i="1" dirty="0">
                <a:solidFill>
                  <a:srgbClr val="00B050"/>
                </a:solidFill>
                <a:latin typeface="Times New Roman" panose="02020603050405020304" pitchFamily="18" charset="0"/>
                <a:cs typeface="Times New Roman" panose="02020603050405020304" pitchFamily="18" charset="0"/>
              </a:rPr>
              <a:t>-the line of reasoning-</a:t>
            </a:r>
            <a:endParaRPr lang="en-US" b="1" i="1" dirty="0">
              <a:solidFill>
                <a:srgbClr val="00B050"/>
              </a:solidFill>
            </a:endParaRPr>
          </a:p>
        </p:txBody>
      </p:sp>
      <p:sp>
        <p:nvSpPr>
          <p:cNvPr id="3" name="Content Placeholder 2">
            <a:extLst>
              <a:ext uri="{FF2B5EF4-FFF2-40B4-BE49-F238E27FC236}">
                <a16:creationId xmlns:a16="http://schemas.microsoft.com/office/drawing/2014/main" id="{B459267C-1D21-1024-FCA2-0EA08A4A60B7}"/>
              </a:ext>
            </a:extLst>
          </p:cNvPr>
          <p:cNvSpPr>
            <a:spLocks noGrp="1"/>
          </p:cNvSpPr>
          <p:nvPr>
            <p:ph idx="1"/>
          </p:nvPr>
        </p:nvSpPr>
        <p:spPr>
          <a:xfrm>
            <a:off x="838200" y="1403498"/>
            <a:ext cx="10515600" cy="4890976"/>
          </a:xfrm>
        </p:spPr>
        <p:txBody>
          <a:bodyPr>
            <a:normAutofit/>
          </a:bodyPr>
          <a:lstStyle/>
          <a:p>
            <a:pPr marL="0" indent="0">
              <a:spcBef>
                <a:spcPts val="0"/>
              </a:spcBef>
              <a:buNone/>
            </a:pPr>
            <a:endParaRPr lang="en-US" sz="2800" b="1" dirty="0">
              <a:effectLst/>
              <a:latin typeface="Times New Roman" panose="02020603050405020304" pitchFamily="18" charset="0"/>
              <a:ea typeface="Times New Roman" panose="02020603050405020304" pitchFamily="18" charset="0"/>
            </a:endParaRPr>
          </a:p>
          <a:p>
            <a:pPr marL="0" indent="0">
              <a:spcBef>
                <a:spcPts val="0"/>
              </a:spcBef>
              <a:buNone/>
            </a:pPr>
            <a:r>
              <a:rPr lang="en-US" sz="2800" b="1" dirty="0">
                <a:effectLst/>
                <a:latin typeface="Times New Roman" panose="02020603050405020304" pitchFamily="18" charset="0"/>
                <a:ea typeface="Times New Roman" panose="02020603050405020304" pitchFamily="18" charset="0"/>
              </a:rPr>
              <a:t>In theory, the difference between cause and correlation should be easy to distinguish. In practice, however, it is sometimes difficult to clearly establish cause and effect compared with correlation</a:t>
            </a:r>
            <a:r>
              <a:rPr lang="en-US" sz="2800" b="1" dirty="0">
                <a:solidFill>
                  <a:srgbClr val="0070C0"/>
                </a:solidFill>
                <a:effectLst/>
                <a:latin typeface="Times New Roman" panose="02020603050405020304" pitchFamily="18" charset="0"/>
                <a:ea typeface="Times New Roman" panose="02020603050405020304" pitchFamily="18" charset="0"/>
              </a:rPr>
              <a:t>. </a:t>
            </a:r>
          </a:p>
          <a:p>
            <a:pPr marL="0" indent="0">
              <a:spcBef>
                <a:spcPts val="0"/>
              </a:spcBef>
              <a:buNone/>
            </a:pPr>
            <a:endParaRPr lang="en-US" b="1" dirty="0">
              <a:latin typeface="Times New Roman" panose="02020603050405020304" pitchFamily="18" charset="0"/>
              <a:ea typeface="Times New Roman" panose="02020603050405020304" pitchFamily="18" charset="0"/>
            </a:endParaRPr>
          </a:p>
          <a:p>
            <a:pPr marL="0" indent="0">
              <a:spcBef>
                <a:spcPts val="0"/>
              </a:spcBef>
              <a:buNone/>
            </a:pPr>
            <a:r>
              <a:rPr lang="en-US" sz="2800" b="1" dirty="0">
                <a:solidFill>
                  <a:schemeClr val="accent1"/>
                </a:solidFill>
                <a:effectLst/>
                <a:latin typeface="Times New Roman" panose="02020603050405020304" pitchFamily="18" charset="0"/>
                <a:ea typeface="Times New Roman" panose="02020603050405020304" pitchFamily="18" charset="0"/>
              </a:rPr>
              <a:t>A correlation between variables does not automatically mean that the change in one variable is the cause of the change in the values of the other variable.</a:t>
            </a:r>
          </a:p>
          <a:p>
            <a:pPr marL="0" indent="0">
              <a:spcBef>
                <a:spcPts val="0"/>
              </a:spcBef>
              <a:buNone/>
            </a:pPr>
            <a:endParaRPr lang="en-US" b="1" dirty="0">
              <a:solidFill>
                <a:schemeClr val="accent1"/>
              </a:solidFill>
              <a:latin typeface="Times New Roman" panose="02020603050405020304" pitchFamily="18" charset="0"/>
              <a:ea typeface="Times New Roman" panose="02020603050405020304" pitchFamily="18" charset="0"/>
            </a:endParaRPr>
          </a:p>
          <a:p>
            <a:pPr marL="0" indent="0">
              <a:spcBef>
                <a:spcPts val="0"/>
              </a:spcBef>
              <a:buNone/>
            </a:pPr>
            <a:endParaRPr lang="en-US" sz="2800" b="1" dirty="0">
              <a:solidFill>
                <a:schemeClr val="accent1"/>
              </a:solidFill>
              <a:effectLst/>
              <a:latin typeface="Times New Roman" panose="02020603050405020304" pitchFamily="18" charset="0"/>
              <a:ea typeface="Times New Roman" panose="02020603050405020304" pitchFamily="18" charset="0"/>
            </a:endParaRPr>
          </a:p>
          <a:p>
            <a:pPr marL="0" indent="0">
              <a:spcBef>
                <a:spcPts val="0"/>
              </a:spcBef>
              <a:buNone/>
            </a:pPr>
            <a:endParaRPr lang="en-US" sz="2800" b="1" dirty="0">
              <a:solidFill>
                <a:schemeClr val="accent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4524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83E-9842-F873-BCF9-FB17A8F62333}"/>
              </a:ext>
            </a:extLst>
          </p:cNvPr>
          <p:cNvSpPr>
            <a:spLocks noGrp="1"/>
          </p:cNvSpPr>
          <p:nvPr>
            <p:ph type="title"/>
          </p:nvPr>
        </p:nvSpPr>
        <p:spPr>
          <a:xfrm>
            <a:off x="838200" y="255182"/>
            <a:ext cx="10515600" cy="102072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Ride-along Factors you Know</a:t>
            </a:r>
          </a:p>
        </p:txBody>
      </p:sp>
      <p:sp>
        <p:nvSpPr>
          <p:cNvPr id="3" name="Content Placeholder 2">
            <a:extLst>
              <a:ext uri="{FF2B5EF4-FFF2-40B4-BE49-F238E27FC236}">
                <a16:creationId xmlns:a16="http://schemas.microsoft.com/office/drawing/2014/main" id="{EB153444-FD08-8A17-6D21-62829A7F1A9B}"/>
              </a:ext>
            </a:extLst>
          </p:cNvPr>
          <p:cNvSpPr>
            <a:spLocks noGrp="1"/>
          </p:cNvSpPr>
          <p:nvPr>
            <p:ph idx="1"/>
          </p:nvPr>
        </p:nvSpPr>
        <p:spPr>
          <a:xfrm>
            <a:off x="838200" y="1275908"/>
            <a:ext cx="10515600" cy="4901055"/>
          </a:xfrm>
        </p:spPr>
        <p:txBody>
          <a:bodyPr/>
          <a:lstStyle/>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Talk with 2 – 4 others and brainstorm factors (variables or characteristics) you know/think are associated with fatally injured motorcycle riders. Don’t worry about </a:t>
            </a:r>
            <a:r>
              <a:rPr lang="en-US" b="1" u="sng" dirty="0">
                <a:latin typeface="Times New Roman" panose="02020603050405020304" pitchFamily="18" charset="0"/>
                <a:cs typeface="Times New Roman" panose="02020603050405020304" pitchFamily="18" charset="0"/>
              </a:rPr>
              <a:t>correlation</a:t>
            </a:r>
            <a:r>
              <a:rPr lang="en-US" b="1" dirty="0">
                <a:latin typeface="Times New Roman" panose="02020603050405020304" pitchFamily="18" charset="0"/>
                <a:cs typeface="Times New Roman" panose="02020603050405020304" pitchFamily="18" charset="0"/>
              </a:rPr>
              <a:t> or </a:t>
            </a:r>
            <a:r>
              <a:rPr lang="en-US" b="1" u="sng" dirty="0">
                <a:latin typeface="Times New Roman" panose="02020603050405020304" pitchFamily="18" charset="0"/>
                <a:cs typeface="Times New Roman" panose="02020603050405020304" pitchFamily="18" charset="0"/>
              </a:rPr>
              <a:t>cause</a:t>
            </a:r>
            <a:r>
              <a:rPr lang="en-US" b="1" dirty="0">
                <a:latin typeface="Times New Roman" panose="02020603050405020304" pitchFamily="18" charset="0"/>
                <a:cs typeface="Times New Roman" panose="02020603050405020304" pitchFamily="18" charset="0"/>
              </a:rPr>
              <a:t> – just brainstorm the ride-along factors.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3 min max</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Then we will share </a:t>
            </a:r>
          </a:p>
        </p:txBody>
      </p:sp>
    </p:spTree>
    <p:extLst>
      <p:ext uri="{BB962C8B-B14F-4D97-AF65-F5344CB8AC3E}">
        <p14:creationId xmlns:p14="http://schemas.microsoft.com/office/powerpoint/2010/main" val="186374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CFDA-A0E1-4D0A-4427-5E24970BA097}"/>
              </a:ext>
            </a:extLst>
          </p:cNvPr>
          <p:cNvSpPr>
            <a:spLocks noGrp="1"/>
          </p:cNvSpPr>
          <p:nvPr>
            <p:ph type="title"/>
          </p:nvPr>
        </p:nvSpPr>
        <p:spPr>
          <a:xfrm>
            <a:off x="838200" y="233916"/>
            <a:ext cx="10515600" cy="89313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Share</a:t>
            </a:r>
          </a:p>
        </p:txBody>
      </p:sp>
      <p:sp>
        <p:nvSpPr>
          <p:cNvPr id="3" name="Content Placeholder 2">
            <a:extLst>
              <a:ext uri="{FF2B5EF4-FFF2-40B4-BE49-F238E27FC236}">
                <a16:creationId xmlns:a16="http://schemas.microsoft.com/office/drawing/2014/main" id="{53DA6B6E-EC4D-B383-215C-BDE29E3197EE}"/>
              </a:ext>
            </a:extLst>
          </p:cNvPr>
          <p:cNvSpPr>
            <a:spLocks noGrp="1"/>
          </p:cNvSpPr>
          <p:nvPr>
            <p:ph idx="1"/>
          </p:nvPr>
        </p:nvSpPr>
        <p:spPr>
          <a:xfrm>
            <a:off x="838200" y="1339702"/>
            <a:ext cx="10515600" cy="4837261"/>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This idea is not new</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Experienced motorcyclists safety professionals have an understanding of the concept of ride-along factors</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Some of what we think we know is confirmed by data/research</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Other factors we assume are “ride-alongs” have not been researched  </a:t>
            </a:r>
          </a:p>
          <a:p>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Here are the five most commonly identified ride-along factors that have been confirmed by data analysis/research</a:t>
            </a:r>
          </a:p>
          <a:p>
            <a:endParaRPr lang="en-US"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2056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5654-EB4E-EB08-8B3B-B0A29CD1A7A1}"/>
              </a:ext>
            </a:extLst>
          </p:cNvPr>
          <p:cNvSpPr>
            <a:spLocks noGrp="1"/>
          </p:cNvSpPr>
          <p:nvPr>
            <p:ph type="title"/>
          </p:nvPr>
        </p:nvSpPr>
        <p:spPr>
          <a:xfrm>
            <a:off x="838200" y="212651"/>
            <a:ext cx="10515600" cy="925033"/>
          </a:xfrm>
        </p:spPr>
        <p:txBody>
          <a:bodyPr/>
          <a:lstStyle/>
          <a:p>
            <a:pPr algn="ctr"/>
            <a:r>
              <a:rPr lang="en-US" b="1" dirty="0">
                <a:solidFill>
                  <a:schemeClr val="accent6"/>
                </a:solidFill>
                <a:latin typeface="Times New Roman" panose="02020603050405020304" pitchFamily="18" charset="0"/>
                <a:cs typeface="Times New Roman" panose="02020603050405020304" pitchFamily="18" charset="0"/>
              </a:rPr>
              <a:t>The Big Four 4 + One</a:t>
            </a:r>
          </a:p>
        </p:txBody>
      </p:sp>
      <p:sp>
        <p:nvSpPr>
          <p:cNvPr id="3" name="Content Placeholder 2">
            <a:extLst>
              <a:ext uri="{FF2B5EF4-FFF2-40B4-BE49-F238E27FC236}">
                <a16:creationId xmlns:a16="http://schemas.microsoft.com/office/drawing/2014/main" id="{A626436B-E7F1-1235-DE64-CED40C047105}"/>
              </a:ext>
            </a:extLst>
          </p:cNvPr>
          <p:cNvSpPr>
            <a:spLocks noGrp="1"/>
          </p:cNvSpPr>
          <p:nvPr>
            <p:ph idx="1"/>
          </p:nvPr>
        </p:nvSpPr>
        <p:spPr>
          <a:xfrm>
            <a:off x="838200" y="1137684"/>
            <a:ext cx="10515600" cy="5507665"/>
          </a:xfrm>
        </p:spPr>
        <p:txBody>
          <a:bodyPr/>
          <a:lstStyle/>
          <a:p>
            <a:r>
              <a:rPr lang="en-US" b="1" dirty="0">
                <a:latin typeface="Times New Roman" panose="02020603050405020304" pitchFamily="18" charset="0"/>
                <a:cs typeface="Times New Roman" panose="02020603050405020304" pitchFamily="18" charset="0"/>
              </a:rPr>
              <a:t>Alcohol impairment or had been drinking</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Speeding</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Not wearing a helmet</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Without a valid motorcycle operator license (often associated with lack of training) </a:t>
            </a:r>
          </a:p>
          <a:p>
            <a:endParaRPr lang="en-US" b="1" dirty="0">
              <a:latin typeface="Times New Roman" panose="02020603050405020304" pitchFamily="18" charset="0"/>
              <a:cs typeface="Times New Roman" panose="02020603050405020304" pitchFamily="18" charset="0"/>
            </a:endParaRPr>
          </a:p>
          <a:p>
            <a:r>
              <a:rPr lang="en-US" b="1" dirty="0">
                <a:solidFill>
                  <a:schemeClr val="accent6"/>
                </a:solidFill>
                <a:latin typeface="Times New Roman" panose="02020603050405020304" pitchFamily="18" charset="0"/>
                <a:cs typeface="Times New Roman" panose="02020603050405020304" pitchFamily="18" charset="0"/>
              </a:rPr>
              <a:t>Previous driving violations</a:t>
            </a:r>
          </a:p>
        </p:txBody>
      </p:sp>
    </p:spTree>
    <p:extLst>
      <p:ext uri="{BB962C8B-B14F-4D97-AF65-F5344CB8AC3E}">
        <p14:creationId xmlns:p14="http://schemas.microsoft.com/office/powerpoint/2010/main" val="119080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C70E-FB86-ACF1-DE26-4B323C43F3DF}"/>
              </a:ext>
            </a:extLst>
          </p:cNvPr>
          <p:cNvSpPr>
            <a:spLocks noGrp="1"/>
          </p:cNvSpPr>
          <p:nvPr>
            <p:ph type="title"/>
          </p:nvPr>
        </p:nvSpPr>
        <p:spPr>
          <a:xfrm>
            <a:off x="838200" y="212651"/>
            <a:ext cx="10515600" cy="85060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Correlation or Cause?</a:t>
            </a:r>
          </a:p>
        </p:txBody>
      </p:sp>
      <p:sp>
        <p:nvSpPr>
          <p:cNvPr id="3" name="Content Placeholder 2">
            <a:extLst>
              <a:ext uri="{FF2B5EF4-FFF2-40B4-BE49-F238E27FC236}">
                <a16:creationId xmlns:a16="http://schemas.microsoft.com/office/drawing/2014/main" id="{35AED093-4A50-0376-D4D6-CAE578E1E1AD}"/>
              </a:ext>
            </a:extLst>
          </p:cNvPr>
          <p:cNvSpPr>
            <a:spLocks noGrp="1"/>
          </p:cNvSpPr>
          <p:nvPr>
            <p:ph idx="1"/>
          </p:nvPr>
        </p:nvSpPr>
        <p:spPr>
          <a:xfrm>
            <a:off x="914400" y="1158950"/>
            <a:ext cx="10439400" cy="5018014"/>
          </a:xfrm>
        </p:spPr>
        <p:txBody>
          <a:bodyPr>
            <a:normAutofit/>
          </a:bodyPr>
          <a:lstStyle/>
          <a:p>
            <a:pPr marL="0" marR="0" indent="0">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b="1" dirty="0">
                <a:effectLst/>
                <a:latin typeface="Times New Roman" panose="02020603050405020304" pitchFamily="18" charset="0"/>
                <a:ea typeface="Times New Roman" panose="02020603050405020304" pitchFamily="18" charset="0"/>
              </a:rPr>
              <a:t>Variables (factors as used here) are considered related when the values of two or more change so that as the value of one increases or decreases the value of the other changes proportionally. </a:t>
            </a:r>
          </a:p>
          <a:p>
            <a:pPr marL="0" marR="0" indent="0">
              <a:spcBef>
                <a:spcPts val="0"/>
              </a:spcBef>
              <a:spcAft>
                <a:spcPts val="0"/>
              </a:spcAft>
              <a:buNone/>
            </a:pPr>
            <a:r>
              <a:rPr lang="en-US" b="1" dirty="0">
                <a:effectLst/>
                <a:latin typeface="Times New Roman" panose="02020603050405020304" pitchFamily="18" charset="0"/>
                <a:ea typeface="Times New Roman" panose="02020603050405020304" pitchFamily="18" charset="0"/>
              </a:rPr>
              <a:t> </a:t>
            </a:r>
          </a:p>
          <a:p>
            <a:pPr marL="0" indent="0">
              <a:buNone/>
            </a:pPr>
            <a:r>
              <a:rPr lang="en-US" b="1" dirty="0">
                <a:solidFill>
                  <a:srgbClr val="0070C0"/>
                </a:solidFill>
                <a:effectLst/>
                <a:latin typeface="Times New Roman" panose="02020603050405020304" pitchFamily="18" charset="0"/>
                <a:ea typeface="Times New Roman" panose="02020603050405020304" pitchFamily="18" charset="0"/>
              </a:rPr>
              <a:t>In practice, it is not always easy to clearly establish cause and effect compared with correlation. We may have incorrect assumptions or lack of research or the research in incomplete or results are mixed. </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indent="0">
              <a:buNone/>
            </a:pPr>
            <a:r>
              <a:rPr lang="en-US" b="1" dirty="0">
                <a:effectLst/>
                <a:latin typeface="Times New Roman" panose="02020603050405020304" pitchFamily="18" charset="0"/>
                <a:ea typeface="Times New Roman" panose="02020603050405020304" pitchFamily="18" charset="0"/>
              </a:rPr>
              <a:t>This is where a problem arises with the ride-along factors and the implementation of countermeasures.  </a:t>
            </a:r>
          </a:p>
          <a:p>
            <a:endParaRPr lang="en-US" dirty="0"/>
          </a:p>
        </p:txBody>
      </p:sp>
    </p:spTree>
    <p:extLst>
      <p:ext uri="{BB962C8B-B14F-4D97-AF65-F5344CB8AC3E}">
        <p14:creationId xmlns:p14="http://schemas.microsoft.com/office/powerpoint/2010/main" val="411256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1C08B-8DC0-52CB-3373-A44661440B56}"/>
              </a:ext>
            </a:extLst>
          </p:cNvPr>
          <p:cNvSpPr>
            <a:spLocks noGrp="1"/>
          </p:cNvSpPr>
          <p:nvPr>
            <p:ph type="title"/>
          </p:nvPr>
        </p:nvSpPr>
        <p:spPr>
          <a:xfrm>
            <a:off x="838200" y="276447"/>
            <a:ext cx="10515600" cy="1169581"/>
          </a:xfrm>
        </p:spPr>
        <p:txBody>
          <a:bodyPr/>
          <a:lstStyle/>
          <a:p>
            <a:pPr algn="ctr"/>
            <a:r>
              <a:rPr lang="en-US" b="1" dirty="0">
                <a:latin typeface="Times New Roman" panose="02020603050405020304" pitchFamily="18" charset="0"/>
                <a:cs typeface="Times New Roman" panose="02020603050405020304" pitchFamily="18" charset="0"/>
              </a:rPr>
              <a:t>Correlation</a:t>
            </a:r>
          </a:p>
        </p:txBody>
      </p:sp>
      <p:sp>
        <p:nvSpPr>
          <p:cNvPr id="3" name="Content Placeholder 2">
            <a:extLst>
              <a:ext uri="{FF2B5EF4-FFF2-40B4-BE49-F238E27FC236}">
                <a16:creationId xmlns:a16="http://schemas.microsoft.com/office/drawing/2014/main" id="{B3E82057-BC4D-80E1-993C-EC9BE3EDD256}"/>
              </a:ext>
            </a:extLst>
          </p:cNvPr>
          <p:cNvSpPr>
            <a:spLocks noGrp="1"/>
          </p:cNvSpPr>
          <p:nvPr>
            <p:ph idx="1"/>
          </p:nvPr>
        </p:nvSpPr>
        <p:spPr>
          <a:xfrm>
            <a:off x="838200" y="1446028"/>
            <a:ext cx="10515600" cy="4730935"/>
          </a:xfrm>
        </p:spPr>
        <p:txBody>
          <a:bodyPr>
            <a:normAutofit/>
          </a:bodyPr>
          <a:lstStyle/>
          <a:p>
            <a:pPr marL="0" marR="0" indent="0">
              <a:spcBef>
                <a:spcPts val="0"/>
              </a:spcBef>
              <a:spcAft>
                <a:spcPts val="0"/>
              </a:spcAft>
              <a:buNone/>
            </a:pPr>
            <a:r>
              <a:rPr lang="en-US" b="1" i="1" dirty="0">
                <a:effectLst/>
                <a:highlight>
                  <a:srgbClr val="FFFF00"/>
                </a:highlight>
                <a:latin typeface="Times New Roman" panose="02020603050405020304" pitchFamily="18" charset="0"/>
                <a:ea typeface="Times New Roman" panose="02020603050405020304" pitchFamily="18" charset="0"/>
              </a:rPr>
              <a:t>Correlation</a:t>
            </a:r>
            <a:r>
              <a:rPr lang="en-US" b="1" dirty="0">
                <a:effectLst/>
                <a:latin typeface="Times New Roman" panose="02020603050405020304" pitchFamily="18" charset="0"/>
                <a:ea typeface="Times New Roman" panose="02020603050405020304" pitchFamily="18" charset="0"/>
              </a:rPr>
              <a:t> is a statistical measure (expressed as a number) that describes the size and direction of a relationship between two or more variables.</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b="1" dirty="0">
                <a:solidFill>
                  <a:srgbClr val="0070C0"/>
                </a:solidFill>
                <a:effectLst/>
                <a:latin typeface="Times New Roman" panose="02020603050405020304" pitchFamily="18" charset="0"/>
                <a:ea typeface="Times New Roman" panose="02020603050405020304" pitchFamily="18" charset="0"/>
              </a:rPr>
              <a:t>A correlation between variables, however, does not automatically mean that the change in one variable is the cause of the change in the values of the other variable.</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effectLst/>
                <a:latin typeface="Times New Roman" panose="02020603050405020304" pitchFamily="18" charset="0"/>
                <a:ea typeface="Times New Roman" panose="02020603050405020304" pitchFamily="18" charset="0"/>
              </a:rPr>
              <a:t>Example</a:t>
            </a:r>
          </a:p>
          <a:p>
            <a:pPr marL="0" marR="0" indent="0" algn="ctr">
              <a:spcBef>
                <a:spcPts val="0"/>
              </a:spcBef>
              <a:spcAft>
                <a:spcPts val="0"/>
              </a:spcAft>
              <a:buNone/>
            </a:pPr>
            <a:br>
              <a:rPr lang="en-US" b="1" dirty="0">
                <a:effectLst/>
                <a:latin typeface="Times New Roman" panose="02020603050405020304" pitchFamily="18" charset="0"/>
                <a:ea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831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1012</Words>
  <Application>Microsoft Office PowerPoint</Application>
  <PresentationFormat>Widescreen</PresentationFormat>
  <Paragraphs>155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Fatal Motorcyclist Crashes A Look at Ride-along Factors</vt:lpstr>
      <vt:lpstr>SMARTER</vt:lpstr>
      <vt:lpstr>Objectives</vt:lpstr>
      <vt:lpstr>Correlation and Causation -the line of reasoning-</vt:lpstr>
      <vt:lpstr>Ride-along Factors you Know</vt:lpstr>
      <vt:lpstr>Share</vt:lpstr>
      <vt:lpstr>The Big Four 4 + One</vt:lpstr>
      <vt:lpstr>Correlation or Cause?</vt:lpstr>
      <vt:lpstr>Correlation</vt:lpstr>
      <vt:lpstr>Cause</vt:lpstr>
      <vt:lpstr>Talk about correlation &amp; cause</vt:lpstr>
      <vt:lpstr>Share</vt:lpstr>
      <vt:lpstr>Questions to be Addressed</vt:lpstr>
      <vt:lpstr>The five factors: a very quick review  Alcohol</vt:lpstr>
      <vt:lpstr>Speeding</vt:lpstr>
      <vt:lpstr>Not wearing a helmet</vt:lpstr>
      <vt:lpstr>Without a valid license</vt:lpstr>
      <vt:lpstr>Previous Driving Violations</vt:lpstr>
      <vt:lpstr>Process time</vt:lpstr>
      <vt:lpstr>The Big Four 4 + One - recommendations</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Fatal Motorcyclist Crashes A Look at Ride-along Factors</dc:title>
  <dc:creator>Dan Petterson</dc:creator>
  <cp:lastModifiedBy>Dan Petterson</cp:lastModifiedBy>
  <cp:revision>51</cp:revision>
  <dcterms:created xsi:type="dcterms:W3CDTF">2023-07-14T00:29:30Z</dcterms:created>
  <dcterms:modified xsi:type="dcterms:W3CDTF">2023-07-31T20:50:12Z</dcterms:modified>
</cp:coreProperties>
</file>