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5" r:id="rId2"/>
    <p:sldId id="274" r:id="rId3"/>
    <p:sldId id="257" r:id="rId4"/>
    <p:sldId id="258" r:id="rId5"/>
    <p:sldId id="259" r:id="rId6"/>
    <p:sldId id="266" r:id="rId7"/>
    <p:sldId id="267" r:id="rId8"/>
    <p:sldId id="260" r:id="rId9"/>
    <p:sldId id="261" r:id="rId10"/>
    <p:sldId id="283" r:id="rId11"/>
    <p:sldId id="262" r:id="rId12"/>
    <p:sldId id="263" r:id="rId13"/>
    <p:sldId id="264" r:id="rId14"/>
    <p:sldId id="265" r:id="rId15"/>
    <p:sldId id="268" r:id="rId16"/>
    <p:sldId id="270" r:id="rId17"/>
    <p:sldId id="269" r:id="rId18"/>
    <p:sldId id="271" r:id="rId19"/>
    <p:sldId id="272" r:id="rId20"/>
    <p:sldId id="282" r:id="rId21"/>
    <p:sldId id="273" r:id="rId22"/>
    <p:sldId id="277" r:id="rId23"/>
    <p:sldId id="279" r:id="rId24"/>
    <p:sldId id="278" r:id="rId25"/>
    <p:sldId id="276" r:id="rId26"/>
    <p:sldId id="280" r:id="rId27"/>
    <p:sldId id="281" r:id="rId28"/>
  </p:sldIdLst>
  <p:sldSz cx="9144000" cy="6858000" type="screen4x3"/>
  <p:notesSz cx="7077075" cy="8955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0" y="-804"/>
      </p:cViewPr>
      <p:guideLst>
        <p:guide orient="horz" pos="2160"/>
        <p:guide pos="2880"/>
      </p:guideLst>
    </p:cSldViewPr>
  </p:slideViewPr>
  <p:notesTextViewPr>
    <p:cViewPr>
      <p:scale>
        <a:sx n="1" d="1"/>
        <a:sy n="1" d="1"/>
      </p:scale>
      <p:origin x="0" y="90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numRef>
              <c:f>Sheet1!$A$2:$A$28</c:f>
              <c:numCache>
                <c:formatCode>General</c:formatCode>
                <c:ptCount val="27"/>
                <c:pt idx="0">
                  <c:v>1992</c:v>
                </c:pt>
                <c:pt idx="1">
                  <c:v>93</c:v>
                </c:pt>
                <c:pt idx="2">
                  <c:v>94</c:v>
                </c:pt>
                <c:pt idx="3">
                  <c:v>95</c:v>
                </c:pt>
                <c:pt idx="4">
                  <c:v>96</c:v>
                </c:pt>
                <c:pt idx="5">
                  <c:v>97</c:v>
                </c:pt>
                <c:pt idx="6">
                  <c:v>98</c:v>
                </c:pt>
                <c:pt idx="7">
                  <c:v>99</c:v>
                </c:pt>
                <c:pt idx="8">
                  <c:v>2000</c:v>
                </c:pt>
                <c:pt idx="9">
                  <c:v>1</c:v>
                </c:pt>
                <c:pt idx="10">
                  <c:v>2</c:v>
                </c:pt>
                <c:pt idx="11">
                  <c:v>3</c:v>
                </c:pt>
                <c:pt idx="12">
                  <c:v>4</c:v>
                </c:pt>
                <c:pt idx="13">
                  <c:v>5</c:v>
                </c:pt>
                <c:pt idx="14">
                  <c:v>6</c:v>
                </c:pt>
                <c:pt idx="15">
                  <c:v>7</c:v>
                </c:pt>
                <c:pt idx="16">
                  <c:v>8</c:v>
                </c:pt>
                <c:pt idx="17">
                  <c:v>9</c:v>
                </c:pt>
                <c:pt idx="18">
                  <c:v>10</c:v>
                </c:pt>
                <c:pt idx="19">
                  <c:v>11</c:v>
                </c:pt>
                <c:pt idx="20">
                  <c:v>12</c:v>
                </c:pt>
                <c:pt idx="21">
                  <c:v>13</c:v>
                </c:pt>
                <c:pt idx="22">
                  <c:v>14</c:v>
                </c:pt>
                <c:pt idx="23">
                  <c:v>15</c:v>
                </c:pt>
                <c:pt idx="24">
                  <c:v>16</c:v>
                </c:pt>
                <c:pt idx="25">
                  <c:v>17</c:v>
                </c:pt>
                <c:pt idx="26">
                  <c:v>18</c:v>
                </c:pt>
              </c:numCache>
            </c:numRef>
          </c:cat>
          <c:val>
            <c:numRef>
              <c:f>Sheet1!$B$2:$B$28</c:f>
              <c:numCache>
                <c:formatCode>General</c:formatCode>
                <c:ptCount val="27"/>
                <c:pt idx="0">
                  <c:v>31</c:v>
                </c:pt>
                <c:pt idx="1">
                  <c:v>51</c:v>
                </c:pt>
                <c:pt idx="2">
                  <c:v>66</c:v>
                </c:pt>
                <c:pt idx="3">
                  <c:v>80</c:v>
                </c:pt>
                <c:pt idx="4">
                  <c:v>61</c:v>
                </c:pt>
                <c:pt idx="5">
                  <c:v>63</c:v>
                </c:pt>
                <c:pt idx="6">
                  <c:v>52</c:v>
                </c:pt>
                <c:pt idx="7">
                  <c:v>80</c:v>
                </c:pt>
                <c:pt idx="8">
                  <c:v>82</c:v>
                </c:pt>
                <c:pt idx="9">
                  <c:v>94</c:v>
                </c:pt>
                <c:pt idx="10">
                  <c:v>81</c:v>
                </c:pt>
                <c:pt idx="11">
                  <c:v>81</c:v>
                </c:pt>
                <c:pt idx="12">
                  <c:v>81</c:v>
                </c:pt>
                <c:pt idx="13">
                  <c:v>121</c:v>
                </c:pt>
                <c:pt idx="14">
                  <c:v>120</c:v>
                </c:pt>
                <c:pt idx="15">
                  <c:v>127</c:v>
                </c:pt>
                <c:pt idx="16">
                  <c:v>125</c:v>
                </c:pt>
                <c:pt idx="17">
                  <c:v>103</c:v>
                </c:pt>
                <c:pt idx="18">
                  <c:v>126</c:v>
                </c:pt>
                <c:pt idx="19">
                  <c:v>109</c:v>
                </c:pt>
                <c:pt idx="20">
                  <c:v>129</c:v>
                </c:pt>
                <c:pt idx="21">
                  <c:v>128</c:v>
                </c:pt>
                <c:pt idx="22">
                  <c:v>108</c:v>
                </c:pt>
                <c:pt idx="23">
                  <c:v>139</c:v>
                </c:pt>
                <c:pt idx="24">
                  <c:v>141</c:v>
                </c:pt>
                <c:pt idx="25">
                  <c:v>137</c:v>
                </c:pt>
                <c:pt idx="26">
                  <c:v>135</c:v>
                </c:pt>
              </c:numCache>
            </c:numRef>
          </c:val>
        </c:ser>
        <c:dLbls>
          <c:showLegendKey val="0"/>
          <c:showVal val="0"/>
          <c:showCatName val="0"/>
          <c:showSerName val="0"/>
          <c:showPercent val="0"/>
          <c:showBubbleSize val="0"/>
        </c:dLbls>
        <c:gapWidth val="150"/>
        <c:axId val="72717440"/>
        <c:axId val="72719360"/>
      </c:barChart>
      <c:catAx>
        <c:axId val="72717440"/>
        <c:scaling>
          <c:orientation val="minMax"/>
        </c:scaling>
        <c:delete val="0"/>
        <c:axPos val="b"/>
        <c:numFmt formatCode="General" sourceLinked="1"/>
        <c:majorTickMark val="out"/>
        <c:minorTickMark val="none"/>
        <c:tickLblPos val="nextTo"/>
        <c:crossAx val="72719360"/>
        <c:crosses val="autoZero"/>
        <c:auto val="1"/>
        <c:lblAlgn val="ctr"/>
        <c:lblOffset val="100"/>
        <c:noMultiLvlLbl val="0"/>
      </c:catAx>
      <c:valAx>
        <c:axId val="72719360"/>
        <c:scaling>
          <c:orientation val="minMax"/>
        </c:scaling>
        <c:delete val="0"/>
        <c:axPos val="l"/>
        <c:majorGridlines/>
        <c:numFmt formatCode="General" sourceLinked="1"/>
        <c:majorTickMark val="out"/>
        <c:minorTickMark val="none"/>
        <c:tickLblPos val="nextTo"/>
        <c:crossAx val="72717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Crash Fatality Ratio 2007 - 2016</c:v>
                </c:pt>
              </c:strCache>
            </c:strRef>
          </c:tx>
          <c:invertIfNegative val="0"/>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30.09</c:v>
                </c:pt>
                <c:pt idx="1">
                  <c:v>31.82</c:v>
                </c:pt>
                <c:pt idx="2">
                  <c:v>32.42</c:v>
                </c:pt>
                <c:pt idx="3">
                  <c:v>25.6</c:v>
                </c:pt>
                <c:pt idx="4">
                  <c:v>28.02</c:v>
                </c:pt>
                <c:pt idx="5">
                  <c:v>26.68</c:v>
                </c:pt>
                <c:pt idx="6">
                  <c:v>24.38</c:v>
                </c:pt>
                <c:pt idx="7">
                  <c:v>26.73</c:v>
                </c:pt>
                <c:pt idx="8">
                  <c:v>21.87</c:v>
                </c:pt>
                <c:pt idx="9">
                  <c:v>23.22</c:v>
                </c:pt>
                <c:pt idx="10">
                  <c:v>21.09</c:v>
                </c:pt>
                <c:pt idx="11">
                  <c:v>19.61</c:v>
                </c:pt>
              </c:numCache>
            </c:numRef>
          </c:val>
        </c:ser>
        <c:dLbls>
          <c:showLegendKey val="0"/>
          <c:showVal val="0"/>
          <c:showCatName val="0"/>
          <c:showSerName val="0"/>
          <c:showPercent val="0"/>
          <c:showBubbleSize val="0"/>
        </c:dLbls>
        <c:gapWidth val="150"/>
        <c:axId val="33681408"/>
        <c:axId val="33682944"/>
      </c:barChart>
      <c:catAx>
        <c:axId val="33681408"/>
        <c:scaling>
          <c:orientation val="minMax"/>
        </c:scaling>
        <c:delete val="0"/>
        <c:axPos val="b"/>
        <c:numFmt formatCode="General" sourceLinked="1"/>
        <c:majorTickMark val="out"/>
        <c:minorTickMark val="none"/>
        <c:tickLblPos val="nextTo"/>
        <c:crossAx val="33682944"/>
        <c:crosses val="autoZero"/>
        <c:auto val="1"/>
        <c:lblAlgn val="ctr"/>
        <c:lblOffset val="100"/>
        <c:noMultiLvlLbl val="0"/>
      </c:catAx>
      <c:valAx>
        <c:axId val="33682944"/>
        <c:scaling>
          <c:orientation val="minMax"/>
        </c:scaling>
        <c:delete val="0"/>
        <c:axPos val="l"/>
        <c:majorGridlines/>
        <c:numFmt formatCode="General" sourceLinked="1"/>
        <c:majorTickMark val="out"/>
        <c:minorTickMark val="none"/>
        <c:tickLblPos val="nextTo"/>
        <c:crossAx val="336814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Average Crash Fatality Ratio - Pre - Post Repeal</c:v>
                </c:pt>
              </c:strCache>
            </c:strRef>
          </c:tx>
          <c:invertIfNegative val="0"/>
          <c:cat>
            <c:strRef>
              <c:f>Sheet1!$A$2:$A$4</c:f>
              <c:strCache>
                <c:ptCount val="3"/>
                <c:pt idx="0">
                  <c:v>2007 - 2011</c:v>
                </c:pt>
                <c:pt idx="1">
                  <c:v>2012 - 2016</c:v>
                </c:pt>
                <c:pt idx="2">
                  <c:v>2015 - 2018</c:v>
                </c:pt>
              </c:strCache>
            </c:strRef>
          </c:cat>
          <c:val>
            <c:numRef>
              <c:f>Sheet1!$B$2:$B$4</c:f>
              <c:numCache>
                <c:formatCode>General</c:formatCode>
                <c:ptCount val="3"/>
                <c:pt idx="0">
                  <c:v>29.59</c:v>
                </c:pt>
                <c:pt idx="1">
                  <c:v>24.58</c:v>
                </c:pt>
                <c:pt idx="2">
                  <c:v>21.45</c:v>
                </c:pt>
              </c:numCache>
            </c:numRef>
          </c:val>
        </c:ser>
        <c:dLbls>
          <c:showLegendKey val="0"/>
          <c:showVal val="0"/>
          <c:showCatName val="0"/>
          <c:showSerName val="0"/>
          <c:showPercent val="0"/>
          <c:showBubbleSize val="0"/>
        </c:dLbls>
        <c:gapWidth val="150"/>
        <c:axId val="34054144"/>
        <c:axId val="34055680"/>
      </c:barChart>
      <c:catAx>
        <c:axId val="34054144"/>
        <c:scaling>
          <c:orientation val="minMax"/>
        </c:scaling>
        <c:delete val="0"/>
        <c:axPos val="l"/>
        <c:majorTickMark val="out"/>
        <c:minorTickMark val="none"/>
        <c:tickLblPos val="nextTo"/>
        <c:crossAx val="34055680"/>
        <c:crosses val="autoZero"/>
        <c:auto val="1"/>
        <c:lblAlgn val="ctr"/>
        <c:lblOffset val="100"/>
        <c:noMultiLvlLbl val="0"/>
      </c:catAx>
      <c:valAx>
        <c:axId val="34055680"/>
        <c:scaling>
          <c:orientation val="minMax"/>
        </c:scaling>
        <c:delete val="0"/>
        <c:axPos val="b"/>
        <c:majorGridlines/>
        <c:numFmt formatCode="General" sourceLinked="1"/>
        <c:majorTickMark val="out"/>
        <c:minorTickMark val="none"/>
        <c:tickLblPos val="nextTo"/>
        <c:crossAx val="340541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Helmet</c:v>
                </c:pt>
              </c:strCache>
            </c:strRef>
          </c:tx>
          <c:invertIfNegative val="0"/>
          <c:cat>
            <c:numRef>
              <c:f>Sheet1!$A$2:$A$12</c:f>
              <c:numCache>
                <c:formatCode>General</c:formatCode>
                <c:ptCount val="11"/>
                <c:pt idx="0">
                  <c:v>2008</c:v>
                </c:pt>
                <c:pt idx="1">
                  <c:v>9</c:v>
                </c:pt>
                <c:pt idx="2">
                  <c:v>10</c:v>
                </c:pt>
                <c:pt idx="3">
                  <c:v>11</c:v>
                </c:pt>
                <c:pt idx="4">
                  <c:v>12</c:v>
                </c:pt>
                <c:pt idx="5">
                  <c:v>13</c:v>
                </c:pt>
                <c:pt idx="6">
                  <c:v>14</c:v>
                </c:pt>
                <c:pt idx="7">
                  <c:v>15</c:v>
                </c:pt>
                <c:pt idx="8">
                  <c:v>16</c:v>
                </c:pt>
                <c:pt idx="9">
                  <c:v>17</c:v>
                </c:pt>
                <c:pt idx="10">
                  <c:v>18</c:v>
                </c:pt>
              </c:numCache>
            </c:numRef>
          </c:cat>
          <c:val>
            <c:numRef>
              <c:f>Sheet1!$B$2:$B$12</c:f>
              <c:numCache>
                <c:formatCode>General</c:formatCode>
                <c:ptCount val="11"/>
                <c:pt idx="0">
                  <c:v>80.8</c:v>
                </c:pt>
                <c:pt idx="1">
                  <c:v>86.41</c:v>
                </c:pt>
                <c:pt idx="2">
                  <c:v>90.48</c:v>
                </c:pt>
                <c:pt idx="3">
                  <c:v>89.81</c:v>
                </c:pt>
                <c:pt idx="4">
                  <c:v>51.94</c:v>
                </c:pt>
                <c:pt idx="5">
                  <c:v>49.22</c:v>
                </c:pt>
                <c:pt idx="6">
                  <c:v>46.3</c:v>
                </c:pt>
                <c:pt idx="7">
                  <c:v>53.62</c:v>
                </c:pt>
                <c:pt idx="8">
                  <c:v>44.68</c:v>
                </c:pt>
                <c:pt idx="9">
                  <c:v>52.55</c:v>
                </c:pt>
                <c:pt idx="10">
                  <c:v>58.21</c:v>
                </c:pt>
              </c:numCache>
            </c:numRef>
          </c:val>
        </c:ser>
        <c:ser>
          <c:idx val="1"/>
          <c:order val="1"/>
          <c:tx>
            <c:strRef>
              <c:f>Sheet1!$C$1</c:f>
              <c:strCache>
                <c:ptCount val="1"/>
                <c:pt idx="0">
                  <c:v>No Helmet</c:v>
                </c:pt>
              </c:strCache>
            </c:strRef>
          </c:tx>
          <c:invertIfNegative val="0"/>
          <c:cat>
            <c:numRef>
              <c:f>Sheet1!$A$2:$A$12</c:f>
              <c:numCache>
                <c:formatCode>General</c:formatCode>
                <c:ptCount val="11"/>
                <c:pt idx="0">
                  <c:v>2008</c:v>
                </c:pt>
                <c:pt idx="1">
                  <c:v>9</c:v>
                </c:pt>
                <c:pt idx="2">
                  <c:v>10</c:v>
                </c:pt>
                <c:pt idx="3">
                  <c:v>11</c:v>
                </c:pt>
                <c:pt idx="4">
                  <c:v>12</c:v>
                </c:pt>
                <c:pt idx="5">
                  <c:v>13</c:v>
                </c:pt>
                <c:pt idx="6">
                  <c:v>14</c:v>
                </c:pt>
                <c:pt idx="7">
                  <c:v>15</c:v>
                </c:pt>
                <c:pt idx="8">
                  <c:v>16</c:v>
                </c:pt>
                <c:pt idx="9">
                  <c:v>17</c:v>
                </c:pt>
                <c:pt idx="10">
                  <c:v>18</c:v>
                </c:pt>
              </c:numCache>
            </c:numRef>
          </c:cat>
          <c:val>
            <c:numRef>
              <c:f>Sheet1!$C$2:$C$12</c:f>
              <c:numCache>
                <c:formatCode>General</c:formatCode>
                <c:ptCount val="11"/>
                <c:pt idx="0">
                  <c:v>8</c:v>
                </c:pt>
                <c:pt idx="1">
                  <c:v>5.83</c:v>
                </c:pt>
                <c:pt idx="2">
                  <c:v>3.17</c:v>
                </c:pt>
                <c:pt idx="3">
                  <c:v>4.63</c:v>
                </c:pt>
                <c:pt idx="4">
                  <c:v>42.64</c:v>
                </c:pt>
                <c:pt idx="5">
                  <c:v>46.09</c:v>
                </c:pt>
                <c:pt idx="6">
                  <c:v>46.09</c:v>
                </c:pt>
                <c:pt idx="7">
                  <c:v>40.58</c:v>
                </c:pt>
                <c:pt idx="8">
                  <c:v>49.65</c:v>
                </c:pt>
                <c:pt idx="9">
                  <c:v>43.07</c:v>
                </c:pt>
                <c:pt idx="10">
                  <c:v>38.06</c:v>
                </c:pt>
              </c:numCache>
            </c:numRef>
          </c:val>
        </c:ser>
        <c:dLbls>
          <c:showLegendKey val="0"/>
          <c:showVal val="0"/>
          <c:showCatName val="0"/>
          <c:showSerName val="0"/>
          <c:showPercent val="0"/>
          <c:showBubbleSize val="0"/>
        </c:dLbls>
        <c:gapWidth val="150"/>
        <c:axId val="5833472"/>
        <c:axId val="5835008"/>
      </c:barChart>
      <c:catAx>
        <c:axId val="5833472"/>
        <c:scaling>
          <c:orientation val="minMax"/>
        </c:scaling>
        <c:delete val="0"/>
        <c:axPos val="b"/>
        <c:numFmt formatCode="General" sourceLinked="1"/>
        <c:majorTickMark val="out"/>
        <c:minorTickMark val="none"/>
        <c:tickLblPos val="nextTo"/>
        <c:crossAx val="5835008"/>
        <c:crosses val="autoZero"/>
        <c:auto val="1"/>
        <c:lblAlgn val="ctr"/>
        <c:lblOffset val="100"/>
        <c:noMultiLvlLbl val="0"/>
      </c:catAx>
      <c:valAx>
        <c:axId val="5835008"/>
        <c:scaling>
          <c:orientation val="minMax"/>
        </c:scaling>
        <c:delete val="0"/>
        <c:axPos val="l"/>
        <c:majorGridlines/>
        <c:numFmt formatCode="General" sourceLinked="1"/>
        <c:majorTickMark val="out"/>
        <c:minorTickMark val="none"/>
        <c:tickLblPos val="nextTo"/>
        <c:crossAx val="5833472"/>
        <c:crosses val="autoZero"/>
        <c:crossBetween val="between"/>
      </c:valAx>
    </c:plotArea>
    <c:legend>
      <c:legendPos val="r"/>
      <c:layout>
        <c:manualLayout>
          <c:xMode val="edge"/>
          <c:yMode val="edge"/>
          <c:x val="0.54108629528785535"/>
          <c:y val="0.10667879583233913"/>
          <c:w val="0.18632803493021316"/>
          <c:h val="0.2108848325777459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 hel/crashes</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Sheet1!$B$2:$B$8</c:f>
              <c:numCache>
                <c:formatCode>General</c:formatCode>
                <c:ptCount val="7"/>
                <c:pt idx="0">
                  <c:v>69.94</c:v>
                </c:pt>
                <c:pt idx="1">
                  <c:v>67.930000000000007</c:v>
                </c:pt>
                <c:pt idx="2">
                  <c:v>65.72</c:v>
                </c:pt>
                <c:pt idx="3">
                  <c:v>65.13</c:v>
                </c:pt>
                <c:pt idx="4">
                  <c:v>61.41</c:v>
                </c:pt>
                <c:pt idx="5">
                  <c:v>63.75</c:v>
                </c:pt>
                <c:pt idx="6">
                  <c:v>63.48</c:v>
                </c:pt>
              </c:numCache>
            </c:numRef>
          </c:val>
        </c:ser>
        <c:ser>
          <c:idx val="1"/>
          <c:order val="1"/>
          <c:tx>
            <c:strRef>
              <c:f>Sheet1!$C$1</c:f>
              <c:strCache>
                <c:ptCount val="1"/>
                <c:pt idx="0">
                  <c:v>% hel/deaths</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Sheet1!$C$2:$C$8</c:f>
              <c:numCache>
                <c:formatCode>General</c:formatCode>
                <c:ptCount val="7"/>
                <c:pt idx="0">
                  <c:v>44</c:v>
                </c:pt>
                <c:pt idx="1">
                  <c:v>49.22</c:v>
                </c:pt>
                <c:pt idx="2">
                  <c:v>46.3</c:v>
                </c:pt>
                <c:pt idx="3">
                  <c:v>53.62</c:v>
                </c:pt>
                <c:pt idx="4">
                  <c:v>44.68</c:v>
                </c:pt>
                <c:pt idx="5">
                  <c:v>52.55</c:v>
                </c:pt>
                <c:pt idx="6">
                  <c:v>58.21</c:v>
                </c:pt>
              </c:numCache>
            </c:numRef>
          </c:val>
        </c:ser>
        <c:ser>
          <c:idx val="2"/>
          <c:order val="2"/>
          <c:tx>
            <c:strRef>
              <c:f>Sheet1!$D$1</c:f>
              <c:strCache>
                <c:ptCount val="1"/>
                <c:pt idx="0">
                  <c:v>% no hel/crashes</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Sheet1!$D$2:$D$8</c:f>
              <c:numCache>
                <c:formatCode>General</c:formatCode>
                <c:ptCount val="7"/>
                <c:pt idx="0">
                  <c:v>21.85</c:v>
                </c:pt>
                <c:pt idx="1">
                  <c:v>23.84</c:v>
                </c:pt>
                <c:pt idx="2">
                  <c:v>25.63</c:v>
                </c:pt>
                <c:pt idx="3">
                  <c:v>25.81</c:v>
                </c:pt>
                <c:pt idx="4">
                  <c:v>28.81</c:v>
                </c:pt>
                <c:pt idx="5">
                  <c:v>28.88</c:v>
                </c:pt>
                <c:pt idx="6">
                  <c:v>28.59</c:v>
                </c:pt>
              </c:numCache>
            </c:numRef>
          </c:val>
        </c:ser>
        <c:ser>
          <c:idx val="3"/>
          <c:order val="3"/>
          <c:tx>
            <c:strRef>
              <c:f>Sheet1!$E$1</c:f>
              <c:strCache>
                <c:ptCount val="1"/>
                <c:pt idx="0">
                  <c:v>% no hel/deaths</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Sheet1!$E$2:$E$8</c:f>
              <c:numCache>
                <c:formatCode>General</c:formatCode>
                <c:ptCount val="7"/>
                <c:pt idx="0">
                  <c:v>42.64</c:v>
                </c:pt>
                <c:pt idx="1">
                  <c:v>46.09</c:v>
                </c:pt>
                <c:pt idx="2">
                  <c:v>45.37</c:v>
                </c:pt>
                <c:pt idx="3">
                  <c:v>40.58</c:v>
                </c:pt>
                <c:pt idx="4">
                  <c:v>49.65</c:v>
                </c:pt>
                <c:pt idx="5">
                  <c:v>43.07</c:v>
                </c:pt>
                <c:pt idx="6">
                  <c:v>38.06</c:v>
                </c:pt>
              </c:numCache>
            </c:numRef>
          </c:val>
        </c:ser>
        <c:dLbls>
          <c:showLegendKey val="0"/>
          <c:showVal val="0"/>
          <c:showCatName val="0"/>
          <c:showSerName val="0"/>
          <c:showPercent val="0"/>
          <c:showBubbleSize val="0"/>
        </c:dLbls>
        <c:gapWidth val="150"/>
        <c:axId val="34415360"/>
        <c:axId val="34416896"/>
      </c:barChart>
      <c:catAx>
        <c:axId val="34415360"/>
        <c:scaling>
          <c:orientation val="minMax"/>
        </c:scaling>
        <c:delete val="0"/>
        <c:axPos val="b"/>
        <c:numFmt formatCode="General" sourceLinked="1"/>
        <c:majorTickMark val="out"/>
        <c:minorTickMark val="none"/>
        <c:tickLblPos val="nextTo"/>
        <c:crossAx val="34416896"/>
        <c:crosses val="autoZero"/>
        <c:auto val="1"/>
        <c:lblAlgn val="ctr"/>
        <c:lblOffset val="100"/>
        <c:noMultiLvlLbl val="0"/>
      </c:catAx>
      <c:valAx>
        <c:axId val="34416896"/>
        <c:scaling>
          <c:orientation val="minMax"/>
        </c:scaling>
        <c:delete val="0"/>
        <c:axPos val="l"/>
        <c:majorGridlines/>
        <c:numFmt formatCode="General" sourceLinked="1"/>
        <c:majorTickMark val="out"/>
        <c:minorTickMark val="none"/>
        <c:tickLblPos val="nextTo"/>
        <c:crossAx val="344153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Helmet</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Sheet1!$B$2:$B$8</c:f>
              <c:numCache>
                <c:formatCode>General</c:formatCode>
                <c:ptCount val="7"/>
                <c:pt idx="0">
                  <c:v>2.4300000000000002</c:v>
                </c:pt>
                <c:pt idx="1">
                  <c:v>2.64</c:v>
                </c:pt>
                <c:pt idx="2">
                  <c:v>2.33</c:v>
                </c:pt>
                <c:pt idx="3">
                  <c:v>3.37</c:v>
                </c:pt>
                <c:pt idx="4">
                  <c:v>2.76</c:v>
                </c:pt>
                <c:pt idx="5">
                  <c:v>3.48</c:v>
                </c:pt>
                <c:pt idx="6">
                  <c:v>4.08</c:v>
                </c:pt>
              </c:numCache>
            </c:numRef>
          </c:val>
        </c:ser>
        <c:ser>
          <c:idx val="1"/>
          <c:order val="1"/>
          <c:tx>
            <c:strRef>
              <c:f>Sheet1!$C$1</c:f>
              <c:strCache>
                <c:ptCount val="1"/>
                <c:pt idx="0">
                  <c:v>No Helmet</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Sheet1!$C$2:$C$8</c:f>
              <c:numCache>
                <c:formatCode>General</c:formatCode>
                <c:ptCount val="7"/>
                <c:pt idx="0">
                  <c:v>6.37</c:v>
                </c:pt>
                <c:pt idx="1">
                  <c:v>7.05</c:v>
                </c:pt>
                <c:pt idx="2">
                  <c:v>5.85</c:v>
                </c:pt>
                <c:pt idx="3">
                  <c:v>6.43</c:v>
                </c:pt>
                <c:pt idx="4">
                  <c:v>6.55</c:v>
                </c:pt>
                <c:pt idx="5">
                  <c:v>6.3</c:v>
                </c:pt>
                <c:pt idx="6">
                  <c:v>5.92</c:v>
                </c:pt>
              </c:numCache>
            </c:numRef>
          </c:val>
        </c:ser>
        <c:dLbls>
          <c:showLegendKey val="0"/>
          <c:showVal val="0"/>
          <c:showCatName val="0"/>
          <c:showSerName val="0"/>
          <c:showPercent val="0"/>
          <c:showBubbleSize val="0"/>
        </c:dLbls>
        <c:gapWidth val="150"/>
        <c:axId val="4709760"/>
        <c:axId val="5714688"/>
      </c:barChart>
      <c:catAx>
        <c:axId val="4709760"/>
        <c:scaling>
          <c:orientation val="minMax"/>
        </c:scaling>
        <c:delete val="0"/>
        <c:axPos val="b"/>
        <c:numFmt formatCode="General" sourceLinked="1"/>
        <c:majorTickMark val="out"/>
        <c:minorTickMark val="none"/>
        <c:tickLblPos val="nextTo"/>
        <c:crossAx val="5714688"/>
        <c:crosses val="autoZero"/>
        <c:auto val="1"/>
        <c:lblAlgn val="ctr"/>
        <c:lblOffset val="100"/>
        <c:noMultiLvlLbl val="0"/>
      </c:catAx>
      <c:valAx>
        <c:axId val="5714688"/>
        <c:scaling>
          <c:orientation val="minMax"/>
        </c:scaling>
        <c:delete val="0"/>
        <c:axPos val="l"/>
        <c:majorGridlines/>
        <c:numFmt formatCode="General" sourceLinked="1"/>
        <c:majorTickMark val="out"/>
        <c:minorTickMark val="none"/>
        <c:tickLblPos val="nextTo"/>
        <c:crossAx val="47097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Actual</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Sheet1!$B$2:$B$8</c:f>
              <c:numCache>
                <c:formatCode>General</c:formatCode>
                <c:ptCount val="7"/>
                <c:pt idx="0">
                  <c:v>129</c:v>
                </c:pt>
                <c:pt idx="1">
                  <c:v>128</c:v>
                </c:pt>
                <c:pt idx="2">
                  <c:v>108</c:v>
                </c:pt>
                <c:pt idx="3">
                  <c:v>138</c:v>
                </c:pt>
                <c:pt idx="4">
                  <c:v>141</c:v>
                </c:pt>
                <c:pt idx="5">
                  <c:v>137</c:v>
                </c:pt>
                <c:pt idx="6">
                  <c:v>135</c:v>
                </c:pt>
              </c:numCache>
            </c:numRef>
          </c:val>
        </c:ser>
        <c:ser>
          <c:idx val="1"/>
          <c:order val="1"/>
          <c:tx>
            <c:strRef>
              <c:f>Sheet1!$C$1</c:f>
              <c:strCache>
                <c:ptCount val="1"/>
                <c:pt idx="0">
                  <c:v>Predicted</c:v>
                </c:pt>
              </c:strCache>
            </c:strRef>
          </c:tx>
          <c:invertIfNegative val="0"/>
          <c:cat>
            <c:numRef>
              <c:f>Sheet1!$A$2:$A$8</c:f>
              <c:numCache>
                <c:formatCode>General</c:formatCode>
                <c:ptCount val="7"/>
                <c:pt idx="0">
                  <c:v>2012</c:v>
                </c:pt>
                <c:pt idx="1">
                  <c:v>2013</c:v>
                </c:pt>
                <c:pt idx="2">
                  <c:v>2014</c:v>
                </c:pt>
                <c:pt idx="3">
                  <c:v>2015</c:v>
                </c:pt>
                <c:pt idx="4">
                  <c:v>2016</c:v>
                </c:pt>
                <c:pt idx="5">
                  <c:v>2017</c:v>
                </c:pt>
                <c:pt idx="6">
                  <c:v>2018</c:v>
                </c:pt>
              </c:numCache>
            </c:numRef>
          </c:cat>
          <c:val>
            <c:numRef>
              <c:f>Sheet1!$C$2:$C$8</c:f>
              <c:numCache>
                <c:formatCode>General</c:formatCode>
                <c:ptCount val="7"/>
                <c:pt idx="0">
                  <c:v>96</c:v>
                </c:pt>
                <c:pt idx="1">
                  <c:v>93</c:v>
                </c:pt>
                <c:pt idx="2">
                  <c:v>76</c:v>
                </c:pt>
                <c:pt idx="3">
                  <c:v>113</c:v>
                </c:pt>
                <c:pt idx="4">
                  <c:v>103</c:v>
                </c:pt>
                <c:pt idx="5">
                  <c:v>113</c:v>
                </c:pt>
                <c:pt idx="6">
                  <c:v>123</c:v>
                </c:pt>
              </c:numCache>
            </c:numRef>
          </c:val>
        </c:ser>
        <c:dLbls>
          <c:showLegendKey val="0"/>
          <c:showVal val="0"/>
          <c:showCatName val="0"/>
          <c:showSerName val="0"/>
          <c:showPercent val="0"/>
          <c:showBubbleSize val="0"/>
        </c:dLbls>
        <c:gapWidth val="150"/>
        <c:axId val="34513664"/>
        <c:axId val="34515584"/>
      </c:barChart>
      <c:catAx>
        <c:axId val="34513664"/>
        <c:scaling>
          <c:orientation val="minMax"/>
        </c:scaling>
        <c:delete val="0"/>
        <c:axPos val="b"/>
        <c:numFmt formatCode="General" sourceLinked="1"/>
        <c:majorTickMark val="out"/>
        <c:minorTickMark val="none"/>
        <c:tickLblPos val="nextTo"/>
        <c:crossAx val="34515584"/>
        <c:crosses val="autoZero"/>
        <c:auto val="1"/>
        <c:lblAlgn val="ctr"/>
        <c:lblOffset val="100"/>
        <c:noMultiLvlLbl val="0"/>
      </c:catAx>
      <c:valAx>
        <c:axId val="34515584"/>
        <c:scaling>
          <c:orientation val="minMax"/>
        </c:scaling>
        <c:delete val="0"/>
        <c:axPos val="l"/>
        <c:majorGridlines/>
        <c:numFmt formatCode="General" sourceLinked="1"/>
        <c:majorTickMark val="out"/>
        <c:minorTickMark val="none"/>
        <c:tickLblPos val="nextTo"/>
        <c:crossAx val="345136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Predicted</c:v>
                </c:pt>
              </c:strCache>
            </c:strRef>
          </c:tx>
          <c:invertIfNegative val="0"/>
          <c:cat>
            <c:strRef>
              <c:f>Sheet1!$A$2</c:f>
              <c:strCache>
                <c:ptCount val="1"/>
                <c:pt idx="0">
                  <c:v>2012-2018</c:v>
                </c:pt>
              </c:strCache>
            </c:strRef>
          </c:cat>
          <c:val>
            <c:numRef>
              <c:f>Sheet1!$B$2</c:f>
              <c:numCache>
                <c:formatCode>General</c:formatCode>
                <c:ptCount val="1"/>
                <c:pt idx="0">
                  <c:v>717</c:v>
                </c:pt>
              </c:numCache>
            </c:numRef>
          </c:val>
        </c:ser>
        <c:ser>
          <c:idx val="1"/>
          <c:order val="1"/>
          <c:tx>
            <c:strRef>
              <c:f>Sheet1!$C$1</c:f>
              <c:strCache>
                <c:ptCount val="1"/>
                <c:pt idx="0">
                  <c:v>Actual</c:v>
                </c:pt>
              </c:strCache>
            </c:strRef>
          </c:tx>
          <c:invertIfNegative val="0"/>
          <c:cat>
            <c:strRef>
              <c:f>Sheet1!$A$2</c:f>
              <c:strCache>
                <c:ptCount val="1"/>
                <c:pt idx="0">
                  <c:v>2012-2018</c:v>
                </c:pt>
              </c:strCache>
            </c:strRef>
          </c:cat>
          <c:val>
            <c:numRef>
              <c:f>Sheet1!$C$2</c:f>
              <c:numCache>
                <c:formatCode>General</c:formatCode>
                <c:ptCount val="1"/>
                <c:pt idx="0">
                  <c:v>916</c:v>
                </c:pt>
              </c:numCache>
            </c:numRef>
          </c:val>
        </c:ser>
        <c:dLbls>
          <c:showLegendKey val="0"/>
          <c:showVal val="0"/>
          <c:showCatName val="0"/>
          <c:showSerName val="0"/>
          <c:showPercent val="0"/>
          <c:showBubbleSize val="0"/>
        </c:dLbls>
        <c:gapWidth val="150"/>
        <c:axId val="34702464"/>
        <c:axId val="34704000"/>
      </c:barChart>
      <c:catAx>
        <c:axId val="34702464"/>
        <c:scaling>
          <c:orientation val="minMax"/>
        </c:scaling>
        <c:delete val="0"/>
        <c:axPos val="b"/>
        <c:numFmt formatCode="General" sourceLinked="1"/>
        <c:majorTickMark val="out"/>
        <c:minorTickMark val="none"/>
        <c:tickLblPos val="nextTo"/>
        <c:crossAx val="34704000"/>
        <c:crosses val="autoZero"/>
        <c:auto val="1"/>
        <c:lblAlgn val="ctr"/>
        <c:lblOffset val="100"/>
        <c:noMultiLvlLbl val="0"/>
      </c:catAx>
      <c:valAx>
        <c:axId val="34704000"/>
        <c:scaling>
          <c:orientation val="minMax"/>
        </c:scaling>
        <c:delete val="0"/>
        <c:axPos val="l"/>
        <c:majorGridlines/>
        <c:numFmt formatCode="General" sourceLinked="1"/>
        <c:majorTickMark val="out"/>
        <c:minorTickMark val="none"/>
        <c:tickLblPos val="nextTo"/>
        <c:crossAx val="347024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Percent Increase 2007-2011 vs. 2012 - 2016 </c:v>
                </c:pt>
              </c:strCache>
            </c:strRef>
          </c:tx>
          <c:invertIfNegative val="0"/>
          <c:cat>
            <c:strRef>
              <c:f>Sheet1!$A$2:$A$4</c:f>
              <c:strCache>
                <c:ptCount val="3"/>
                <c:pt idx="0">
                  <c:v>Ave. Fatalities</c:v>
                </c:pt>
                <c:pt idx="1">
                  <c:v>Ave. /reg</c:v>
                </c:pt>
                <c:pt idx="2">
                  <c:v>Ave./million</c:v>
                </c:pt>
              </c:strCache>
            </c:strRef>
          </c:cat>
          <c:val>
            <c:numRef>
              <c:f>Sheet1!$B$2:$B$4</c:f>
              <c:numCache>
                <c:formatCode>General</c:formatCode>
                <c:ptCount val="3"/>
                <c:pt idx="0">
                  <c:v>8.4700000000000006</c:v>
                </c:pt>
                <c:pt idx="1">
                  <c:v>8.32</c:v>
                </c:pt>
                <c:pt idx="2">
                  <c:v>9.67</c:v>
                </c:pt>
              </c:numCache>
            </c:numRef>
          </c:val>
        </c:ser>
        <c:dLbls>
          <c:showLegendKey val="0"/>
          <c:showVal val="0"/>
          <c:showCatName val="0"/>
          <c:showSerName val="0"/>
          <c:showPercent val="0"/>
          <c:showBubbleSize val="0"/>
        </c:dLbls>
        <c:gapWidth val="150"/>
        <c:axId val="35013760"/>
        <c:axId val="35015296"/>
      </c:barChart>
      <c:catAx>
        <c:axId val="35013760"/>
        <c:scaling>
          <c:orientation val="minMax"/>
        </c:scaling>
        <c:delete val="0"/>
        <c:axPos val="b"/>
        <c:majorTickMark val="out"/>
        <c:minorTickMark val="none"/>
        <c:tickLblPos val="nextTo"/>
        <c:crossAx val="35015296"/>
        <c:crosses val="autoZero"/>
        <c:auto val="1"/>
        <c:lblAlgn val="ctr"/>
        <c:lblOffset val="100"/>
        <c:noMultiLvlLbl val="0"/>
      </c:catAx>
      <c:valAx>
        <c:axId val="35015296"/>
        <c:scaling>
          <c:orientation val="minMax"/>
        </c:scaling>
        <c:delete val="0"/>
        <c:axPos val="l"/>
        <c:majorGridlines/>
        <c:numFmt formatCode="General" sourceLinked="1"/>
        <c:majorTickMark val="out"/>
        <c:minorTickMark val="none"/>
        <c:tickLblPos val="nextTo"/>
        <c:crossAx val="350137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Sheet1!$A$2:$A$13</c:f>
              <c:numCache>
                <c:formatCode>General</c:formatCode>
                <c:ptCount val="12"/>
                <c:pt idx="0">
                  <c:v>2007</c:v>
                </c:pt>
                <c:pt idx="1">
                  <c:v>8</c:v>
                </c:pt>
                <c:pt idx="2">
                  <c:v>9</c:v>
                </c:pt>
                <c:pt idx="3">
                  <c:v>10</c:v>
                </c:pt>
                <c:pt idx="4">
                  <c:v>11</c:v>
                </c:pt>
                <c:pt idx="5">
                  <c:v>12</c:v>
                </c:pt>
                <c:pt idx="6">
                  <c:v>13</c:v>
                </c:pt>
                <c:pt idx="7">
                  <c:v>14</c:v>
                </c:pt>
                <c:pt idx="8">
                  <c:v>15</c:v>
                </c:pt>
                <c:pt idx="9">
                  <c:v>2016</c:v>
                </c:pt>
                <c:pt idx="10">
                  <c:v>17</c:v>
                </c:pt>
                <c:pt idx="11">
                  <c:v>18</c:v>
                </c:pt>
              </c:numCache>
            </c:numRef>
          </c:cat>
          <c:val>
            <c:numRef>
              <c:f>Sheet1!$B$2:$B$13</c:f>
              <c:numCache>
                <c:formatCode>General</c:formatCode>
                <c:ptCount val="12"/>
                <c:pt idx="0">
                  <c:v>127</c:v>
                </c:pt>
                <c:pt idx="1">
                  <c:v>125</c:v>
                </c:pt>
                <c:pt idx="2">
                  <c:v>103</c:v>
                </c:pt>
                <c:pt idx="3">
                  <c:v>126</c:v>
                </c:pt>
                <c:pt idx="4">
                  <c:v>109</c:v>
                </c:pt>
                <c:pt idx="5">
                  <c:v>129</c:v>
                </c:pt>
                <c:pt idx="6">
                  <c:v>128</c:v>
                </c:pt>
                <c:pt idx="7">
                  <c:v>108</c:v>
                </c:pt>
                <c:pt idx="8">
                  <c:v>139</c:v>
                </c:pt>
                <c:pt idx="9">
                  <c:v>141</c:v>
                </c:pt>
                <c:pt idx="10">
                  <c:v>137</c:v>
                </c:pt>
                <c:pt idx="11">
                  <c:v>135</c:v>
                </c:pt>
              </c:numCache>
            </c:numRef>
          </c:val>
        </c:ser>
        <c:dLbls>
          <c:showLegendKey val="0"/>
          <c:showVal val="0"/>
          <c:showCatName val="0"/>
          <c:showSerName val="0"/>
          <c:showPercent val="0"/>
          <c:showBubbleSize val="0"/>
        </c:dLbls>
        <c:gapWidth val="150"/>
        <c:axId val="82411904"/>
        <c:axId val="82490880"/>
      </c:barChart>
      <c:catAx>
        <c:axId val="82411904"/>
        <c:scaling>
          <c:orientation val="minMax"/>
        </c:scaling>
        <c:delete val="0"/>
        <c:axPos val="b"/>
        <c:numFmt formatCode="General" sourceLinked="1"/>
        <c:majorTickMark val="out"/>
        <c:minorTickMark val="none"/>
        <c:tickLblPos val="nextTo"/>
        <c:crossAx val="82490880"/>
        <c:crosses val="autoZero"/>
        <c:auto val="1"/>
        <c:lblAlgn val="ctr"/>
        <c:lblOffset val="100"/>
        <c:noMultiLvlLbl val="0"/>
      </c:catAx>
      <c:valAx>
        <c:axId val="82490880"/>
        <c:scaling>
          <c:orientation val="minMax"/>
        </c:scaling>
        <c:delete val="0"/>
        <c:axPos val="l"/>
        <c:majorGridlines/>
        <c:numFmt formatCode="General" sourceLinked="1"/>
        <c:majorTickMark val="out"/>
        <c:minorTickMark val="none"/>
        <c:tickLblPos val="nextTo"/>
        <c:crossAx val="824119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55623420904162"/>
          <c:y val="3.2786885245901641E-2"/>
          <c:w val="0.79677790860254616"/>
          <c:h val="0.86092444387074563"/>
        </c:manualLayout>
      </c:layout>
      <c:barChart>
        <c:barDir val="bar"/>
        <c:grouping val="clustered"/>
        <c:varyColors val="0"/>
        <c:ser>
          <c:idx val="0"/>
          <c:order val="0"/>
          <c:tx>
            <c:strRef>
              <c:f>Sheet1!$B$1</c:f>
              <c:strCache>
                <c:ptCount val="1"/>
                <c:pt idx="0">
                  <c:v>Series 1</c:v>
                </c:pt>
              </c:strCache>
            </c:strRef>
          </c:tx>
          <c:invertIfNegative val="0"/>
          <c:cat>
            <c:strRef>
              <c:f>Sheet1!$A$2:$A$4</c:f>
              <c:strCache>
                <c:ptCount val="3"/>
                <c:pt idx="0">
                  <c:v>2007-2011 </c:v>
                </c:pt>
                <c:pt idx="1">
                  <c:v>2012-2016</c:v>
                </c:pt>
                <c:pt idx="2">
                  <c:v>2015 -2018</c:v>
                </c:pt>
              </c:strCache>
            </c:strRef>
          </c:cat>
          <c:val>
            <c:numRef>
              <c:f>Sheet1!$B$2:$B$4</c:f>
              <c:numCache>
                <c:formatCode>General</c:formatCode>
                <c:ptCount val="3"/>
                <c:pt idx="0">
                  <c:v>118</c:v>
                </c:pt>
                <c:pt idx="1">
                  <c:v>129</c:v>
                </c:pt>
                <c:pt idx="2">
                  <c:v>138</c:v>
                </c:pt>
              </c:numCache>
            </c:numRef>
          </c:val>
        </c:ser>
        <c:dLbls>
          <c:showLegendKey val="0"/>
          <c:showVal val="0"/>
          <c:showCatName val="0"/>
          <c:showSerName val="0"/>
          <c:showPercent val="0"/>
          <c:showBubbleSize val="0"/>
        </c:dLbls>
        <c:gapWidth val="150"/>
        <c:axId val="101714944"/>
        <c:axId val="101771904"/>
      </c:barChart>
      <c:catAx>
        <c:axId val="101714944"/>
        <c:scaling>
          <c:orientation val="minMax"/>
        </c:scaling>
        <c:delete val="0"/>
        <c:axPos val="l"/>
        <c:majorTickMark val="out"/>
        <c:minorTickMark val="none"/>
        <c:tickLblPos val="nextTo"/>
        <c:crossAx val="101771904"/>
        <c:crosses val="autoZero"/>
        <c:auto val="1"/>
        <c:lblAlgn val="ctr"/>
        <c:lblOffset val="100"/>
        <c:noMultiLvlLbl val="0"/>
      </c:catAx>
      <c:valAx>
        <c:axId val="101771904"/>
        <c:scaling>
          <c:orientation val="minMax"/>
        </c:scaling>
        <c:delete val="0"/>
        <c:axPos val="b"/>
        <c:majorGridlines/>
        <c:numFmt formatCode="General" sourceLinked="1"/>
        <c:majorTickMark val="out"/>
        <c:minorTickMark val="none"/>
        <c:tickLblPos val="nextTo"/>
        <c:crossAx val="10171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MI Registrations 2007 - 2016</c:v>
                </c:pt>
              </c:strCache>
            </c:strRef>
          </c:tx>
          <c:invertIfNegative val="0"/>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#,##0</c:formatCode>
                <c:ptCount val="12"/>
                <c:pt idx="0">
                  <c:v>243656</c:v>
                </c:pt>
                <c:pt idx="1">
                  <c:v>261082</c:v>
                </c:pt>
                <c:pt idx="2">
                  <c:v>259843</c:v>
                </c:pt>
                <c:pt idx="3">
                  <c:v>258626</c:v>
                </c:pt>
                <c:pt idx="4">
                  <c:v>261658</c:v>
                </c:pt>
                <c:pt idx="5">
                  <c:v>266589</c:v>
                </c:pt>
                <c:pt idx="6">
                  <c:v>260990</c:v>
                </c:pt>
                <c:pt idx="7">
                  <c:v>256478</c:v>
                </c:pt>
                <c:pt idx="8">
                  <c:v>255204</c:v>
                </c:pt>
                <c:pt idx="9">
                  <c:v>257557</c:v>
                </c:pt>
                <c:pt idx="10">
                  <c:v>253054</c:v>
                </c:pt>
                <c:pt idx="11">
                  <c:v>250704</c:v>
                </c:pt>
              </c:numCache>
            </c:numRef>
          </c:val>
        </c:ser>
        <c:dLbls>
          <c:showLegendKey val="0"/>
          <c:showVal val="0"/>
          <c:showCatName val="0"/>
          <c:showSerName val="0"/>
          <c:showPercent val="0"/>
          <c:showBubbleSize val="0"/>
        </c:dLbls>
        <c:gapWidth val="150"/>
        <c:axId val="104337408"/>
        <c:axId val="4469888"/>
      </c:barChart>
      <c:catAx>
        <c:axId val="104337408"/>
        <c:scaling>
          <c:orientation val="minMax"/>
        </c:scaling>
        <c:delete val="0"/>
        <c:axPos val="b"/>
        <c:numFmt formatCode="General" sourceLinked="1"/>
        <c:majorTickMark val="out"/>
        <c:minorTickMark val="none"/>
        <c:tickLblPos val="nextTo"/>
        <c:crossAx val="4469888"/>
        <c:crosses val="autoZero"/>
        <c:auto val="1"/>
        <c:lblAlgn val="ctr"/>
        <c:lblOffset val="100"/>
        <c:noMultiLvlLbl val="0"/>
      </c:catAx>
      <c:valAx>
        <c:axId val="4469888"/>
        <c:scaling>
          <c:orientation val="minMax"/>
        </c:scaling>
        <c:delete val="0"/>
        <c:axPos val="l"/>
        <c:majorGridlines/>
        <c:numFmt formatCode="#,##0" sourceLinked="1"/>
        <c:majorTickMark val="out"/>
        <c:minorTickMark val="none"/>
        <c:tickLblPos val="nextTo"/>
        <c:crossAx val="1043374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cat>
            <c:strRef>
              <c:f>Sheet1!$A$2:$A$5</c:f>
              <c:strCache>
                <c:ptCount val="4"/>
                <c:pt idx="0">
                  <c:v>2007 - low</c:v>
                </c:pt>
                <c:pt idx="1">
                  <c:v>2007 - 2011</c:v>
                </c:pt>
                <c:pt idx="2">
                  <c:v>2012 - 2016</c:v>
                </c:pt>
                <c:pt idx="3">
                  <c:v>2012 - high</c:v>
                </c:pt>
              </c:strCache>
            </c:strRef>
          </c:cat>
          <c:val>
            <c:numRef>
              <c:f>Sheet1!$B$2:$B$5</c:f>
              <c:numCache>
                <c:formatCode>#,##0</c:formatCode>
                <c:ptCount val="4"/>
                <c:pt idx="0">
                  <c:v>150000</c:v>
                </c:pt>
                <c:pt idx="1">
                  <c:v>256973</c:v>
                </c:pt>
                <c:pt idx="2">
                  <c:v>259363</c:v>
                </c:pt>
                <c:pt idx="3">
                  <c:v>266168</c:v>
                </c:pt>
              </c:numCache>
            </c:numRef>
          </c:val>
        </c:ser>
        <c:dLbls>
          <c:showLegendKey val="0"/>
          <c:showVal val="0"/>
          <c:showCatName val="0"/>
          <c:showSerName val="0"/>
          <c:showPercent val="0"/>
          <c:showBubbleSize val="0"/>
        </c:dLbls>
        <c:gapWidth val="150"/>
        <c:axId val="4710784"/>
        <c:axId val="4712320"/>
      </c:barChart>
      <c:catAx>
        <c:axId val="4710784"/>
        <c:scaling>
          <c:orientation val="minMax"/>
        </c:scaling>
        <c:delete val="0"/>
        <c:axPos val="l"/>
        <c:majorTickMark val="out"/>
        <c:minorTickMark val="none"/>
        <c:tickLblPos val="nextTo"/>
        <c:crossAx val="4712320"/>
        <c:crosses val="autoZero"/>
        <c:auto val="1"/>
        <c:lblAlgn val="ctr"/>
        <c:lblOffset val="100"/>
        <c:noMultiLvlLbl val="0"/>
      </c:catAx>
      <c:valAx>
        <c:axId val="4712320"/>
        <c:scaling>
          <c:orientation val="minMax"/>
        </c:scaling>
        <c:delete val="0"/>
        <c:axPos val="b"/>
        <c:majorGridlines/>
        <c:numFmt formatCode="#,##0" sourceLinked="1"/>
        <c:majorTickMark val="out"/>
        <c:minorTickMark val="none"/>
        <c:tickLblPos val="nextTo"/>
        <c:crossAx val="47107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Fatality Rate per 100,000 Registrations</c:v>
                </c:pt>
              </c:strCache>
            </c:strRef>
          </c:tx>
          <c:invertIfNegative val="0"/>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52.05</c:v>
                </c:pt>
                <c:pt idx="1">
                  <c:v>47.82</c:v>
                </c:pt>
                <c:pt idx="2">
                  <c:v>39.61</c:v>
                </c:pt>
                <c:pt idx="3">
                  <c:v>48.56</c:v>
                </c:pt>
                <c:pt idx="4">
                  <c:v>41.6</c:v>
                </c:pt>
                <c:pt idx="5">
                  <c:v>48.31</c:v>
                </c:pt>
                <c:pt idx="6">
                  <c:v>49.04</c:v>
                </c:pt>
                <c:pt idx="7">
                  <c:v>42.19</c:v>
                </c:pt>
                <c:pt idx="8">
                  <c:v>54.08</c:v>
                </c:pt>
                <c:pt idx="9">
                  <c:v>54.65</c:v>
                </c:pt>
                <c:pt idx="10">
                  <c:v>54.15</c:v>
                </c:pt>
                <c:pt idx="11">
                  <c:v>53.78</c:v>
                </c:pt>
              </c:numCache>
            </c:numRef>
          </c:val>
        </c:ser>
        <c:dLbls>
          <c:showLegendKey val="0"/>
          <c:showVal val="0"/>
          <c:showCatName val="0"/>
          <c:showSerName val="0"/>
          <c:showPercent val="0"/>
          <c:showBubbleSize val="0"/>
        </c:dLbls>
        <c:gapWidth val="150"/>
        <c:axId val="5792896"/>
        <c:axId val="5794432"/>
      </c:barChart>
      <c:catAx>
        <c:axId val="5792896"/>
        <c:scaling>
          <c:orientation val="minMax"/>
        </c:scaling>
        <c:delete val="0"/>
        <c:axPos val="b"/>
        <c:numFmt formatCode="General" sourceLinked="1"/>
        <c:majorTickMark val="out"/>
        <c:minorTickMark val="none"/>
        <c:tickLblPos val="nextTo"/>
        <c:crossAx val="5794432"/>
        <c:crosses val="autoZero"/>
        <c:auto val="1"/>
        <c:lblAlgn val="ctr"/>
        <c:lblOffset val="100"/>
        <c:noMultiLvlLbl val="0"/>
      </c:catAx>
      <c:valAx>
        <c:axId val="5794432"/>
        <c:scaling>
          <c:orientation val="minMax"/>
        </c:scaling>
        <c:delete val="0"/>
        <c:axPos val="l"/>
        <c:majorGridlines/>
        <c:numFmt formatCode="General" sourceLinked="1"/>
        <c:majorTickMark val="out"/>
        <c:minorTickMark val="none"/>
        <c:tickLblPos val="nextTo"/>
        <c:crossAx val="5792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Average Fatality Rate 2007-2011 and 2012-2016</c:v>
                </c:pt>
              </c:strCache>
            </c:strRef>
          </c:tx>
          <c:invertIfNegative val="0"/>
          <c:cat>
            <c:strRef>
              <c:f>Sheet1!$A$2:$A$4</c:f>
              <c:strCache>
                <c:ptCount val="3"/>
                <c:pt idx="0">
                  <c:v>2007-2011</c:v>
                </c:pt>
                <c:pt idx="1">
                  <c:v>2012 - 2016</c:v>
                </c:pt>
                <c:pt idx="2">
                  <c:v>2015 - 2018</c:v>
                </c:pt>
              </c:strCache>
            </c:strRef>
          </c:cat>
          <c:val>
            <c:numRef>
              <c:f>Sheet1!$B$2:$B$4</c:f>
              <c:numCache>
                <c:formatCode>General</c:formatCode>
                <c:ptCount val="3"/>
                <c:pt idx="0">
                  <c:v>45.93</c:v>
                </c:pt>
                <c:pt idx="1">
                  <c:v>49.74</c:v>
                </c:pt>
                <c:pt idx="2">
                  <c:v>54.27</c:v>
                </c:pt>
              </c:numCache>
            </c:numRef>
          </c:val>
        </c:ser>
        <c:dLbls>
          <c:showLegendKey val="0"/>
          <c:showVal val="0"/>
          <c:showCatName val="0"/>
          <c:showSerName val="0"/>
          <c:showPercent val="0"/>
          <c:showBubbleSize val="0"/>
        </c:dLbls>
        <c:gapWidth val="150"/>
        <c:axId val="33635328"/>
        <c:axId val="33645312"/>
      </c:barChart>
      <c:catAx>
        <c:axId val="33635328"/>
        <c:scaling>
          <c:orientation val="minMax"/>
        </c:scaling>
        <c:delete val="0"/>
        <c:axPos val="l"/>
        <c:majorTickMark val="out"/>
        <c:minorTickMark val="none"/>
        <c:tickLblPos val="nextTo"/>
        <c:crossAx val="33645312"/>
        <c:crosses val="autoZero"/>
        <c:auto val="1"/>
        <c:lblAlgn val="ctr"/>
        <c:lblOffset val="100"/>
        <c:noMultiLvlLbl val="0"/>
      </c:catAx>
      <c:valAx>
        <c:axId val="33645312"/>
        <c:scaling>
          <c:orientation val="minMax"/>
        </c:scaling>
        <c:delete val="0"/>
        <c:axPos val="b"/>
        <c:majorGridlines/>
        <c:numFmt formatCode="General" sourceLinked="1"/>
        <c:majorTickMark val="out"/>
        <c:minorTickMark val="none"/>
        <c:tickLblPos val="nextTo"/>
        <c:crossAx val="33635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Fatality Rate per 1 Million pop.</c:v>
                </c:pt>
              </c:strCache>
            </c:strRef>
          </c:tx>
          <c:invertIfNegative val="0"/>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12.7</c:v>
                </c:pt>
                <c:pt idx="1">
                  <c:v>12.56</c:v>
                </c:pt>
                <c:pt idx="2">
                  <c:v>10.4</c:v>
                </c:pt>
                <c:pt idx="3">
                  <c:v>12.75</c:v>
                </c:pt>
                <c:pt idx="4">
                  <c:v>11.03</c:v>
                </c:pt>
                <c:pt idx="5">
                  <c:v>12.94</c:v>
                </c:pt>
                <c:pt idx="6">
                  <c:v>12.93</c:v>
                </c:pt>
                <c:pt idx="7">
                  <c:v>10.79</c:v>
                </c:pt>
                <c:pt idx="8">
                  <c:v>13.91</c:v>
                </c:pt>
                <c:pt idx="9">
                  <c:v>14.64</c:v>
                </c:pt>
                <c:pt idx="10">
                  <c:v>13.79</c:v>
                </c:pt>
                <c:pt idx="11">
                  <c:v>13.58</c:v>
                </c:pt>
              </c:numCache>
            </c:numRef>
          </c:val>
        </c:ser>
        <c:dLbls>
          <c:showLegendKey val="0"/>
          <c:showVal val="0"/>
          <c:showCatName val="0"/>
          <c:showSerName val="0"/>
          <c:showPercent val="0"/>
          <c:showBubbleSize val="0"/>
        </c:dLbls>
        <c:gapWidth val="150"/>
        <c:axId val="4512384"/>
        <c:axId val="4519808"/>
      </c:barChart>
      <c:catAx>
        <c:axId val="4512384"/>
        <c:scaling>
          <c:orientation val="minMax"/>
        </c:scaling>
        <c:delete val="0"/>
        <c:axPos val="b"/>
        <c:numFmt formatCode="General" sourceLinked="1"/>
        <c:majorTickMark val="out"/>
        <c:minorTickMark val="none"/>
        <c:tickLblPos val="nextTo"/>
        <c:crossAx val="4519808"/>
        <c:crosses val="autoZero"/>
        <c:auto val="1"/>
        <c:lblAlgn val="ctr"/>
        <c:lblOffset val="100"/>
        <c:noMultiLvlLbl val="0"/>
      </c:catAx>
      <c:valAx>
        <c:axId val="4519808"/>
        <c:scaling>
          <c:orientation val="minMax"/>
        </c:scaling>
        <c:delete val="0"/>
        <c:axPos val="l"/>
        <c:majorGridlines/>
        <c:numFmt formatCode="General" sourceLinked="1"/>
        <c:majorTickMark val="out"/>
        <c:minorTickMark val="none"/>
        <c:tickLblPos val="nextTo"/>
        <c:crossAx val="45123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cat>
            <c:strRef>
              <c:f>Sheet1!$A$2:$A$4</c:f>
              <c:strCache>
                <c:ptCount val="3"/>
                <c:pt idx="0">
                  <c:v>2007 - 2011</c:v>
                </c:pt>
                <c:pt idx="1">
                  <c:v>2012 - 2016</c:v>
                </c:pt>
                <c:pt idx="2">
                  <c:v>2015 - 2018</c:v>
                </c:pt>
              </c:strCache>
            </c:strRef>
          </c:cat>
          <c:val>
            <c:numRef>
              <c:f>Sheet1!$B$2:$B$4</c:f>
              <c:numCache>
                <c:formatCode>General</c:formatCode>
                <c:ptCount val="3"/>
                <c:pt idx="0">
                  <c:v>11.89</c:v>
                </c:pt>
                <c:pt idx="1">
                  <c:v>13.04</c:v>
                </c:pt>
                <c:pt idx="2">
                  <c:v>13.98</c:v>
                </c:pt>
              </c:numCache>
            </c:numRef>
          </c:val>
        </c:ser>
        <c:dLbls>
          <c:showLegendKey val="0"/>
          <c:showVal val="0"/>
          <c:showCatName val="0"/>
          <c:showSerName val="0"/>
          <c:showPercent val="0"/>
          <c:showBubbleSize val="0"/>
        </c:dLbls>
        <c:gapWidth val="150"/>
        <c:axId val="5805568"/>
        <c:axId val="5807104"/>
      </c:barChart>
      <c:catAx>
        <c:axId val="5805568"/>
        <c:scaling>
          <c:orientation val="minMax"/>
        </c:scaling>
        <c:delete val="0"/>
        <c:axPos val="l"/>
        <c:majorTickMark val="out"/>
        <c:minorTickMark val="none"/>
        <c:tickLblPos val="nextTo"/>
        <c:crossAx val="5807104"/>
        <c:crosses val="autoZero"/>
        <c:auto val="1"/>
        <c:lblAlgn val="ctr"/>
        <c:lblOffset val="100"/>
        <c:noMultiLvlLbl val="0"/>
      </c:catAx>
      <c:valAx>
        <c:axId val="5807104"/>
        <c:scaling>
          <c:orientation val="minMax"/>
        </c:scaling>
        <c:delete val="0"/>
        <c:axPos val="b"/>
        <c:majorGridlines/>
        <c:numFmt formatCode="General" sourceLinked="1"/>
        <c:majorTickMark val="out"/>
        <c:minorTickMark val="none"/>
        <c:tickLblPos val="nextTo"/>
        <c:crossAx val="5805568"/>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66733" cy="44775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707" y="2"/>
            <a:ext cx="3066733" cy="447753"/>
          </a:xfrm>
          <a:prstGeom prst="rect">
            <a:avLst/>
          </a:prstGeom>
        </p:spPr>
        <p:txBody>
          <a:bodyPr vert="horz" lIns="91440" tIns="45720" rIns="91440" bIns="45720" rtlCol="0"/>
          <a:lstStyle>
            <a:lvl1pPr algn="r">
              <a:defRPr sz="1200"/>
            </a:lvl1pPr>
          </a:lstStyle>
          <a:p>
            <a:fld id="{28CC1DA0-09E3-4A41-984A-F49573E4B788}" type="datetimeFigureOut">
              <a:rPr lang="en-US" smtClean="0"/>
              <a:t>6/12/2019</a:t>
            </a:fld>
            <a:endParaRPr lang="en-US" dirty="0"/>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7708" y="4253667"/>
            <a:ext cx="5661660" cy="402979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505783"/>
            <a:ext cx="3066733" cy="44775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7" y="8505783"/>
            <a:ext cx="3066733" cy="447753"/>
          </a:xfrm>
          <a:prstGeom prst="rect">
            <a:avLst/>
          </a:prstGeom>
        </p:spPr>
        <p:txBody>
          <a:bodyPr vert="horz" lIns="91440" tIns="45720" rIns="91440" bIns="45720" rtlCol="0" anchor="b"/>
          <a:lstStyle>
            <a:lvl1pPr algn="r">
              <a:defRPr sz="1200"/>
            </a:lvl1pPr>
          </a:lstStyle>
          <a:p>
            <a:fld id="{B639C664-4307-4830-A7AC-BC839BA4784C}" type="slidenum">
              <a:rPr lang="en-US" smtClean="0"/>
              <a:t>‹#›</a:t>
            </a:fld>
            <a:endParaRPr lang="en-US" dirty="0"/>
          </a:p>
        </p:txBody>
      </p:sp>
    </p:spTree>
    <p:extLst>
      <p:ext uri="{BB962C8B-B14F-4D97-AF65-F5344CB8AC3E}">
        <p14:creationId xmlns:p14="http://schemas.microsoft.com/office/powerpoint/2010/main" val="1984080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1</a:t>
            </a:fld>
            <a:endParaRPr lang="en-US" dirty="0"/>
          </a:p>
        </p:txBody>
      </p:sp>
    </p:spTree>
    <p:extLst>
      <p:ext uri="{BB962C8B-B14F-4D97-AF65-F5344CB8AC3E}">
        <p14:creationId xmlns:p14="http://schemas.microsoft.com/office/powerpoint/2010/main" val="1401592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way to attempt to account for exposure – the number of riders on the road is to calculate the fatality rate per million population.  (1) Reduce population in millions  to three decimal places.  For example, Michigan’s 2012 population of 9,884,781 would be 9.885 million. Then simply divide the number of MC fatalities 2012 = 128)  by 9.885 to get Fatality Rate per million population.</a:t>
            </a:r>
            <a:r>
              <a:rPr lang="en-US" baseline="0" dirty="0" smtClean="0"/>
              <a:t>  For 2012 = 12.94</a:t>
            </a:r>
            <a:endParaRPr lang="en-US" dirty="0" smtClean="0"/>
          </a:p>
          <a:p>
            <a:endParaRPr lang="en-US" dirty="0" smtClean="0"/>
          </a:p>
          <a:p>
            <a:endParaRPr lang="en-US" dirty="0" smtClean="0"/>
          </a:p>
          <a:p>
            <a:r>
              <a:rPr lang="en-US" dirty="0" smtClean="0"/>
              <a:t> To calculate the fatality rate per million population change the population</a:t>
            </a:r>
            <a:r>
              <a:rPr lang="en-US" baseline="0" dirty="0" smtClean="0"/>
              <a:t> in millions to a 3 place decimal (9,999,000 million becomes 9.999.  Then divide the fatalities by that number.  For 2016 population = 9,928,300 which becomes 9.928 , then divide 138 fatalities by 9.928 = 13.90 </a:t>
            </a:r>
            <a:endParaRPr lang="en-US" dirty="0" smtClean="0"/>
          </a:p>
          <a:p>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11</a:t>
            </a:fld>
            <a:endParaRPr lang="en-US" dirty="0"/>
          </a:p>
        </p:txBody>
      </p:sp>
    </p:spTree>
    <p:extLst>
      <p:ext uri="{BB962C8B-B14F-4D97-AF65-F5344CB8AC3E}">
        <p14:creationId xmlns:p14="http://schemas.microsoft.com/office/powerpoint/2010/main" val="2163852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2007 – 2011 = 11.89  and 2012 - 2016 = 13.04.  </a:t>
            </a:r>
            <a:r>
              <a:rPr lang="en-US" dirty="0" smtClean="0"/>
              <a:t> 2015-2018 = 13.98  The change is about 1 person per 1 million population &amp; we have about 10 million people = 10 more individuals per year in the five years post law change and about</a:t>
            </a:r>
            <a:r>
              <a:rPr lang="en-US" baseline="0" dirty="0" smtClean="0"/>
              <a:t> the same comparing 2012-2016 to the last 4 years.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12</a:t>
            </a:fld>
            <a:endParaRPr lang="en-US" dirty="0"/>
          </a:p>
        </p:txBody>
      </p:sp>
    </p:spTree>
    <p:extLst>
      <p:ext uri="{BB962C8B-B14F-4D97-AF65-F5344CB8AC3E}">
        <p14:creationId xmlns:p14="http://schemas.microsoft.com/office/powerpoint/2010/main" val="921866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answers</a:t>
            </a:r>
            <a:r>
              <a:rPr lang="en-US" baseline="0" dirty="0" smtClean="0"/>
              <a:t> the question: H</a:t>
            </a:r>
            <a:r>
              <a:rPr lang="en-US" dirty="0" smtClean="0"/>
              <a:t>ow many crashes does it take to produce a fatality?  The higher the number the better which</a:t>
            </a:r>
            <a:r>
              <a:rPr lang="en-US" baseline="0" dirty="0" smtClean="0"/>
              <a:t> would indicate riders are more often surviving crashes.  As the number goes down it means fewer riders are surviving their crash – main factors that contribute to not surviving a crash are  (1) multi-vehicle vs. single vehicle (2) crashing at higher speed and (3) reduced protective gear. The next slide shows the 5 year pre-post repeal averages.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13</a:t>
            </a:fld>
            <a:endParaRPr lang="en-US" dirty="0"/>
          </a:p>
        </p:txBody>
      </p:sp>
    </p:spTree>
    <p:extLst>
      <p:ext uri="{BB962C8B-B14F-4D97-AF65-F5344CB8AC3E}">
        <p14:creationId xmlns:p14="http://schemas.microsoft.com/office/powerpoint/2010/main" val="3401988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Averaging the</a:t>
            </a:r>
            <a:r>
              <a:rPr lang="en-US" baseline="0" dirty="0" smtClean="0"/>
              <a:t> 5 year periods is one way to attempt to account for type of crash and speed (we have nothing to indicate that there are major differences in type and speed comparing the two five year periods) but there is certainly a difference in protective gear use.  </a:t>
            </a:r>
            <a:r>
              <a:rPr lang="en-US" dirty="0" smtClean="0"/>
              <a:t>Pre-repea</a:t>
            </a:r>
            <a:r>
              <a:rPr lang="en-US" baseline="0" dirty="0" smtClean="0"/>
              <a:t>l a death occurred once every 30 crashes, post repeal a death occurs once every 25 crashes. The next slide shows the change is helmet use pre-post repeal.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14</a:t>
            </a:fld>
            <a:endParaRPr lang="en-US" dirty="0"/>
          </a:p>
        </p:txBody>
      </p:sp>
    </p:spTree>
    <p:extLst>
      <p:ext uri="{BB962C8B-B14F-4D97-AF65-F5344CB8AC3E}">
        <p14:creationId xmlns:p14="http://schemas.microsoft.com/office/powerpoint/2010/main" val="3363534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This chart displays the change in helmet use among fatally injured motorcyclists (data for 2007 not available).  Note</a:t>
            </a:r>
            <a:r>
              <a:rPr lang="en-US" baseline="0" dirty="0" smtClean="0"/>
              <a:t> – this is not the same as use among all riders on the road or all riders involved in crashes. The available data indicate that post repeal approximately 73% of all riders on the road are wearing a helmet, 62 to 66 % of crash involved riders are wearing a helmet and this chart show post repeal 42 to 51% of fatally injured riders were wearing a helmet.   The crash involved and fatality helmet wear rate is from the traffic crash data.  The ridership wear rate is from roadside surveys. A motorcycle helmet use survey in the State of Michigan was conducted in 2006 through funding from the Michigan Office of Highway Safety Planning (OHSP) (Data, T.K., McAvoy, D, and Grillo, L. Motorcycle Protective Gear Use Observational Survey – Final Report. Wayne State University, Michigan Office of Highway Safety Planning, Lansing, Michigan, 2006.). This survey was conducted concurrently with the 2006 post-Click it or Ticket (CIOT) safety belt use survey. In the 2006 survey, a total of 2,274 motorcycle riders were observed and the overall usage rate among all riders was 99.4 percent. A second roadside survey conducted throughout the summer of 2013 by the Wayne State University Transportation Research Group and found a rate average rate of  73%.  (Note the chart displays helmet use among fatalities not crash involved or total ridership).  Helmet use was highest for those riding sport bikes at 94.5 percent  and it was lowest for riders of choppers and custom bikes at 33.3 percent. Women were more likely to wear a helmet compared to men and riders 60 and older had the highest helmet use rate, while riders 30 to 59 years old had the lowest use rate. (2013 Direct Observation Survey of Motorcycle Helmet Use – Final Report,  Savolainen, P,  Gates, T,  Morden, J,  and Hacker, E., September 2013.)  A recent (2017) roadside observation study found similar results.  A misrepresentation of the above post repeal data would be to simply state that for all years except 2016 more riders died wearing helmets than without a helmet.  While this is factually correct the statement leads one to conclude wearing a helmet has no benefit (or even contributes to being killed).  The important data not considered in this statement is how many crash involved riders are wearing or not wearing a helmet.  The next slide displays this data. </a:t>
            </a:r>
          </a:p>
          <a:p>
            <a:pPr algn="ct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15</a:t>
            </a:fld>
            <a:endParaRPr lang="en-US" dirty="0"/>
          </a:p>
        </p:txBody>
      </p:sp>
    </p:spTree>
    <p:extLst>
      <p:ext uri="{BB962C8B-B14F-4D97-AF65-F5344CB8AC3E}">
        <p14:creationId xmlns:p14="http://schemas.microsoft.com/office/powerpoint/2010/main" val="2221808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a:t>
            </a:r>
            <a:r>
              <a:rPr lang="en-US" baseline="0" dirty="0" smtClean="0"/>
              <a:t> shows the % of riders wearing helmets or not involved in crashes versus the percent of fatalities.  In all years for helmet wearers the percent of riders in the crash population exceeds the percent of fatalities by helmet wearers.  The exact opposite is true for riders choosing not to wear a helmet – the percent of non-helmet wearers in the crash population is less than the percent of fatalities for unhelmeted.  For 2016, 61.40% of riders in crashes were wearing helmets but only 44.29 % of fatalities were wearing helmets.  28.81 % of riders in crashes were not wearing helmets but 50 % of the fatalities were not wearing a helmet.  This is clear evidence of the benefit of wearing a helmet.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16</a:t>
            </a:fld>
            <a:endParaRPr lang="en-US" dirty="0"/>
          </a:p>
        </p:txBody>
      </p:sp>
    </p:spTree>
    <p:extLst>
      <p:ext uri="{BB962C8B-B14F-4D97-AF65-F5344CB8AC3E}">
        <p14:creationId xmlns:p14="http://schemas.microsoft.com/office/powerpoint/2010/main" val="3863341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Less than 3 helmeted rider die per 100 crashes compared to more than 6 unhelmeted riders per 100 crashes.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17</a:t>
            </a:fld>
            <a:endParaRPr lang="en-US" dirty="0"/>
          </a:p>
        </p:txBody>
      </p:sp>
    </p:spTree>
    <p:extLst>
      <p:ext uri="{BB962C8B-B14F-4D97-AF65-F5344CB8AC3E}">
        <p14:creationId xmlns:p14="http://schemas.microsoft.com/office/powerpoint/2010/main" val="1315912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 in “death rate” –</a:t>
            </a:r>
            <a:r>
              <a:rPr lang="en-US" baseline="0" dirty="0" smtClean="0"/>
              <a:t> the rate at which riders die (helmet group/no helmet group) allows us calculate the lower predicted total fatalities if all riders had worn helmets – assuming that all would have died at the yearly helmet wearers rate.   The next slide shows the five year post repeal summary of predicted fatalities if all riders had worn helmets at the time of their crash.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18</a:t>
            </a:fld>
            <a:endParaRPr lang="en-US" dirty="0"/>
          </a:p>
        </p:txBody>
      </p:sp>
    </p:spTree>
    <p:extLst>
      <p:ext uri="{BB962C8B-B14F-4D97-AF65-F5344CB8AC3E}">
        <p14:creationId xmlns:p14="http://schemas.microsoft.com/office/powerpoint/2010/main" val="368293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displays the 7</a:t>
            </a:r>
            <a:r>
              <a:rPr lang="en-US" baseline="0" dirty="0" smtClean="0"/>
              <a:t> year summary since 2012 of predicted number of death had all rider in crashes died at the lower helmeted wearer rate versus the actual number of fatalities because riders choosing not to wear a helmet died at for most years at about 2x the rate of helmeted riders (except 2015, 17 &amp; 18 when the rate was less than 2x).  Predicted had all riders worn a helmet =  717.  Actual = 916.   This mean that a potential 199 riders died because we no longer have an all-rider helmet law.  This is a average of 28 riders per year..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19</a:t>
            </a:fld>
            <a:endParaRPr lang="en-US" dirty="0"/>
          </a:p>
        </p:txBody>
      </p:sp>
    </p:spTree>
    <p:extLst>
      <p:ext uri="{BB962C8B-B14F-4D97-AF65-F5344CB8AC3E}">
        <p14:creationId xmlns:p14="http://schemas.microsoft.com/office/powerpoint/2010/main" val="3506187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summary comparing the 5</a:t>
            </a:r>
            <a:r>
              <a:rPr lang="en-US" baseline="0" dirty="0" smtClean="0"/>
              <a:t> years prior to helmet law change to the five years after, average # of fatalities have increased 8.47%, the a</a:t>
            </a:r>
            <a:r>
              <a:rPr lang="en-US" dirty="0" smtClean="0"/>
              <a:t>verage fatality rate per 100,000 registrations increased 8.32 % and</a:t>
            </a:r>
            <a:r>
              <a:rPr lang="en-US" baseline="0" dirty="0" smtClean="0"/>
              <a:t> the a</a:t>
            </a:r>
            <a:r>
              <a:rPr lang="en-US" dirty="0" smtClean="0"/>
              <a:t>verage fatality rate per million population has increased 9.67%.</a:t>
            </a:r>
            <a:r>
              <a:rPr lang="en-US" baseline="0" dirty="0" smtClean="0"/>
              <a:t>  </a:t>
            </a:r>
            <a:r>
              <a:rPr lang="en-US" dirty="0" smtClean="0"/>
              <a:t>  And</a:t>
            </a:r>
            <a:r>
              <a:rPr lang="en-US" baseline="0" dirty="0" smtClean="0"/>
              <a:t> using the death rate difference the predicted vs. actual could be as many as 28 riders per year.  The question to address is this acceptable?  Is it worth 28 lives per year for a few riders to be given the privilege to ride w/o a helmet.  In addition to data, we also have Michigan specific research.  The next slides hi-light the peer reviewed and published research regarding the impact of the repeal of MI’ s all-rider helmet law.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20</a:t>
            </a:fld>
            <a:endParaRPr lang="en-US" dirty="0"/>
          </a:p>
        </p:txBody>
      </p:sp>
    </p:spTree>
    <p:extLst>
      <p:ext uri="{BB962C8B-B14F-4D97-AF65-F5344CB8AC3E}">
        <p14:creationId xmlns:p14="http://schemas.microsoft.com/office/powerpoint/2010/main" val="112301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2</a:t>
            </a:fld>
            <a:endParaRPr lang="en-US" dirty="0"/>
          </a:p>
        </p:txBody>
      </p:sp>
    </p:spTree>
    <p:extLst>
      <p:ext uri="{BB962C8B-B14F-4D97-AF65-F5344CB8AC3E}">
        <p14:creationId xmlns:p14="http://schemas.microsoft.com/office/powerpoint/2010/main" val="641702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21</a:t>
            </a:fld>
            <a:endParaRPr lang="en-US" dirty="0"/>
          </a:p>
        </p:txBody>
      </p:sp>
    </p:spTree>
    <p:extLst>
      <p:ext uri="{BB962C8B-B14F-4D97-AF65-F5344CB8AC3E}">
        <p14:creationId xmlns:p14="http://schemas.microsoft.com/office/powerpoint/2010/main" val="1438316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22</a:t>
            </a:fld>
            <a:endParaRPr lang="en-US" dirty="0"/>
          </a:p>
        </p:txBody>
      </p:sp>
    </p:spTree>
    <p:extLst>
      <p:ext uri="{BB962C8B-B14F-4D97-AF65-F5344CB8AC3E}">
        <p14:creationId xmlns:p14="http://schemas.microsoft.com/office/powerpoint/2010/main" val="3278472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23</a:t>
            </a:fld>
            <a:endParaRPr lang="en-US" dirty="0"/>
          </a:p>
        </p:txBody>
      </p:sp>
    </p:spTree>
    <p:extLst>
      <p:ext uri="{BB962C8B-B14F-4D97-AF65-F5344CB8AC3E}">
        <p14:creationId xmlns:p14="http://schemas.microsoft.com/office/powerpoint/2010/main" val="3403136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24</a:t>
            </a:fld>
            <a:endParaRPr lang="en-US" dirty="0"/>
          </a:p>
        </p:txBody>
      </p:sp>
    </p:spTree>
    <p:extLst>
      <p:ext uri="{BB962C8B-B14F-4D97-AF65-F5344CB8AC3E}">
        <p14:creationId xmlns:p14="http://schemas.microsoft.com/office/powerpoint/2010/main" val="2573557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39C664-4307-4830-A7AC-BC839BA4784C}" type="slidenum">
              <a:rPr lang="en-US" smtClean="0"/>
              <a:t>25</a:t>
            </a:fld>
            <a:endParaRPr lang="en-US" dirty="0"/>
          </a:p>
        </p:txBody>
      </p:sp>
    </p:spTree>
    <p:extLst>
      <p:ext uri="{BB962C8B-B14F-4D97-AF65-F5344CB8AC3E}">
        <p14:creationId xmlns:p14="http://schemas.microsoft.com/office/powerpoint/2010/main" val="55435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1992 = 31, 2005 = 121,</a:t>
            </a:r>
            <a:r>
              <a:rPr lang="en-US" baseline="0" dirty="0" smtClean="0"/>
              <a:t> 2015 = 139 and 2016 = 141. Highest number recorded was in 1973 = 209.  1988 - 2004 was a low period of 55-90 fatalities per year.  2005 was a jump to 121 &amp; fatalities have remained high.  We need to go back to 1985 when there were 144 fatalities to exceed the 2015 and 2016 # of 139 and 141.</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3</a:t>
            </a:fld>
            <a:endParaRPr lang="en-US" dirty="0"/>
          </a:p>
        </p:txBody>
      </p:sp>
    </p:spTree>
    <p:extLst>
      <p:ext uri="{BB962C8B-B14F-4D97-AF65-F5344CB8AC3E}">
        <p14:creationId xmlns:p14="http://schemas.microsoft.com/office/powerpoint/2010/main" val="4010364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 =103,     2011 = 109,         2014 = 108.    2015 – 2018 =  the highest number in 30</a:t>
            </a:r>
            <a:r>
              <a:rPr lang="en-US" baseline="0" dirty="0" smtClean="0"/>
              <a:t> years.  The past decade – no progress at best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4</a:t>
            </a:fld>
            <a:endParaRPr lang="en-US" dirty="0"/>
          </a:p>
        </p:txBody>
      </p:sp>
    </p:spTree>
    <p:extLst>
      <p:ext uri="{BB962C8B-B14F-4D97-AF65-F5344CB8AC3E}">
        <p14:creationId xmlns:p14="http://schemas.microsoft.com/office/powerpoint/2010/main" val="1749175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average # of fatalities per year for the 5 year period before the helmet law repeal was 118.  The average number of fatalities for the 5 years </a:t>
            </a:r>
            <a:r>
              <a:rPr lang="en-US" sz="1400" dirty="0" smtClean="0"/>
              <a:t>after the helmet law repeal was 129. Now we have data for the 7 years since law change and the average has increased as</a:t>
            </a:r>
            <a:r>
              <a:rPr lang="en-US" sz="1400" baseline="0" dirty="0" smtClean="0"/>
              <a:t> years 2017  had 137 fatalities and 2018 had 135.  The past four years show the situation is getting worse. </a:t>
            </a:r>
            <a:r>
              <a:rPr lang="en-US" dirty="0" smtClean="0"/>
              <a:t> The main factor that contributes</a:t>
            </a:r>
            <a:r>
              <a:rPr lang="en-US" baseline="0" dirty="0" smtClean="0"/>
              <a:t> to a difference in fatalities from year to year is exposure (which is primarily dictated by weather) however averaging 5 year periods is a way to account for these year to year differences leaving the helmet repeal as a main differentiating factor between the periods.   Factors contributing to deaths – speed, hitting a solid object, and lack of gear.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5</a:t>
            </a:fld>
            <a:endParaRPr lang="en-US" dirty="0"/>
          </a:p>
        </p:txBody>
      </p:sp>
    </p:spTree>
    <p:extLst>
      <p:ext uri="{BB962C8B-B14F-4D97-AF65-F5344CB8AC3E}">
        <p14:creationId xmlns:p14="http://schemas.microsoft.com/office/powerpoint/2010/main" val="3401529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Exposure (how many riders are on the road) is a main contributing factor</a:t>
            </a:r>
            <a:r>
              <a:rPr lang="en-US" baseline="0" dirty="0" smtClean="0"/>
              <a:t> to the fatality count.  Registrations is one way to estimate exposure – the more motorcycles registered, the more can be expected to be on the road. </a:t>
            </a:r>
            <a:r>
              <a:rPr lang="en-US" dirty="0" smtClean="0"/>
              <a:t>The low in 2007 = 243, 656.  The high in 2012</a:t>
            </a:r>
            <a:r>
              <a:rPr lang="en-US" baseline="0" dirty="0" smtClean="0"/>
              <a:t> = 266, 589.  The 10 year average is 258, 168.  These numbers are from the MIDOS and accessed in early August of each year except 2016 is a average of the previous 5 years (257,557) as MIDOS did not collect the data in Aug. of 2016.  The Aug. 2018 registrations number is 250,704.  While there was a spike in registrations in 2012 (the year of the repeal of the all-rider helmet law) registrations pre-post registration numbers are virtually identical as can be seen in the next slide.  An increase in exposure as measured by registrations is not a factor in the increased fatalities.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6</a:t>
            </a:fld>
            <a:endParaRPr lang="en-US" dirty="0"/>
          </a:p>
        </p:txBody>
      </p:sp>
    </p:spTree>
    <p:extLst>
      <p:ext uri="{BB962C8B-B14F-4D97-AF65-F5344CB8AC3E}">
        <p14:creationId xmlns:p14="http://schemas.microsoft.com/office/powerpoint/2010/main" val="2094024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2007 low</a:t>
            </a:r>
            <a:r>
              <a:rPr lang="en-US" baseline="0" dirty="0" smtClean="0"/>
              <a:t> of 243,656,  </a:t>
            </a:r>
            <a:r>
              <a:rPr lang="en-US" dirty="0" smtClean="0"/>
              <a:t>2007 – 2011 Average = 256, 973.  Average 2012 – 2016 = 259,363.  About 2,400 difference in average. High is</a:t>
            </a:r>
            <a:r>
              <a:rPr lang="en-US" baseline="0" dirty="0" smtClean="0"/>
              <a:t> 2012 at 266,168</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7</a:t>
            </a:fld>
            <a:endParaRPr lang="en-US" dirty="0"/>
          </a:p>
        </p:txBody>
      </p:sp>
    </p:spTree>
    <p:extLst>
      <p:ext uri="{BB962C8B-B14F-4D97-AF65-F5344CB8AC3E}">
        <p14:creationId xmlns:p14="http://schemas.microsoft.com/office/powerpoint/2010/main" val="301655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often used statistic to account for increases or decreases in fatality</a:t>
            </a:r>
            <a:r>
              <a:rPr lang="en-US" baseline="0" dirty="0" smtClean="0"/>
              <a:t> numbers because of an increase or decrease in the number of riders on the road is Fatality Rate per 100,000 registrations. </a:t>
            </a:r>
            <a:r>
              <a:rPr lang="en-US" dirty="0" smtClean="0"/>
              <a:t>To calculate the fatality rate per 100,000 registered motorcycles, first divide the total registrations by 100,000 (Example 275,000  ∙/∙ 100,000 =2.75).  Second divide the number of  fatalities (120) by 2.75= 43.6 fatality rate (fatalities per 100,000 registered motorcycles).  As can be seen, there is an</a:t>
            </a:r>
            <a:r>
              <a:rPr lang="en-US" baseline="0" dirty="0" smtClean="0"/>
              <a:t> upward trend in Fatality Rate per 100,000 registrations in the five year period since the helmet law was repealed. </a:t>
            </a:r>
            <a:endParaRPr lang="en-US" dirty="0" smtClean="0"/>
          </a:p>
          <a:p>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8</a:t>
            </a:fld>
            <a:endParaRPr lang="en-US" dirty="0"/>
          </a:p>
        </p:txBody>
      </p:sp>
    </p:spTree>
    <p:extLst>
      <p:ext uri="{BB962C8B-B14F-4D97-AF65-F5344CB8AC3E}">
        <p14:creationId xmlns:p14="http://schemas.microsoft.com/office/powerpoint/2010/main" val="3700545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Fatality rate 2007 - 2011 = 45.93.    Fatality rate  2012 – 2016 = 49.74.  More riders are dying per 100,000 registrations post repeal.  Using this fatality rate information we can  calculate (3.41 riders per 100,000 registrations x 2.58 (the 10</a:t>
            </a:r>
            <a:r>
              <a:rPr lang="en-US" baseline="0" dirty="0" smtClean="0"/>
              <a:t> year average registrations of 258,000) = 8.80 additional deaths per year post repeal)  that approximately more riders per year are dying post repeal x 5 years means = 45 unnecessary deaths since helmet repeal. Fatality rate for 2017 = 54.15 and 2018 = 53.78.  The difference is even greater if we include 2017 &amp; 2018 – the 7 year average is 50.94.  There has been a 10.9079 percent increase in fatality rate comparing the 5 years prior to 2012 vs. the 7 years after.  Note the last four years. </a:t>
            </a:r>
            <a:endParaRPr lang="en-US" dirty="0"/>
          </a:p>
        </p:txBody>
      </p:sp>
      <p:sp>
        <p:nvSpPr>
          <p:cNvPr id="4" name="Slide Number Placeholder 3"/>
          <p:cNvSpPr>
            <a:spLocks noGrp="1"/>
          </p:cNvSpPr>
          <p:nvPr>
            <p:ph type="sldNum" sz="quarter" idx="10"/>
          </p:nvPr>
        </p:nvSpPr>
        <p:spPr/>
        <p:txBody>
          <a:bodyPr/>
          <a:lstStyle/>
          <a:p>
            <a:fld id="{B639C664-4307-4830-A7AC-BC839BA4784C}" type="slidenum">
              <a:rPr lang="en-US" smtClean="0"/>
              <a:t>9</a:t>
            </a:fld>
            <a:endParaRPr lang="en-US" dirty="0"/>
          </a:p>
        </p:txBody>
      </p:sp>
    </p:spTree>
    <p:extLst>
      <p:ext uri="{BB962C8B-B14F-4D97-AF65-F5344CB8AC3E}">
        <p14:creationId xmlns:p14="http://schemas.microsoft.com/office/powerpoint/2010/main" val="421255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680C64-C3C4-40C6-945C-FBB6B723839D}" type="datetime1">
              <a:rPr lang="en-US" smtClean="0"/>
              <a:t>6/12/2019</a:t>
            </a:fld>
            <a:endParaRPr lang="en-US" dirty="0"/>
          </a:p>
        </p:txBody>
      </p:sp>
      <p:sp>
        <p:nvSpPr>
          <p:cNvPr id="5" name="Footer Placeholder 4"/>
          <p:cNvSpPr>
            <a:spLocks noGrp="1"/>
          </p:cNvSpPr>
          <p:nvPr>
            <p:ph type="ftr" sz="quarter" idx="11"/>
          </p:nvPr>
        </p:nvSpPr>
        <p:spPr/>
        <p:txBody>
          <a:bodyPr/>
          <a:lstStyle/>
          <a:p>
            <a:r>
              <a:rPr lang="en-US" smtClean="0"/>
              <a:t>Copyright 2019 - SMARTER</a:t>
            </a:r>
            <a:endParaRPr lang="en-US" dirty="0"/>
          </a:p>
        </p:txBody>
      </p:sp>
      <p:sp>
        <p:nvSpPr>
          <p:cNvPr id="6" name="Slide Number Placeholder 5"/>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186908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43C36-0C58-4D55-991B-0CBB8F4093EE}" type="datetime1">
              <a:rPr lang="en-US" smtClean="0"/>
              <a:t>6/12/2019</a:t>
            </a:fld>
            <a:endParaRPr lang="en-US" dirty="0"/>
          </a:p>
        </p:txBody>
      </p:sp>
      <p:sp>
        <p:nvSpPr>
          <p:cNvPr id="5" name="Footer Placeholder 4"/>
          <p:cNvSpPr>
            <a:spLocks noGrp="1"/>
          </p:cNvSpPr>
          <p:nvPr>
            <p:ph type="ftr" sz="quarter" idx="11"/>
          </p:nvPr>
        </p:nvSpPr>
        <p:spPr/>
        <p:txBody>
          <a:bodyPr/>
          <a:lstStyle/>
          <a:p>
            <a:r>
              <a:rPr lang="en-US" smtClean="0"/>
              <a:t>Copyright 2019 - SMARTER</a:t>
            </a:r>
            <a:endParaRPr lang="en-US" dirty="0"/>
          </a:p>
        </p:txBody>
      </p:sp>
      <p:sp>
        <p:nvSpPr>
          <p:cNvPr id="6" name="Slide Number Placeholder 5"/>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2868946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42BA2-05D1-4147-A56C-4C9AA69614BC}" type="datetime1">
              <a:rPr lang="en-US" smtClean="0"/>
              <a:t>6/12/2019</a:t>
            </a:fld>
            <a:endParaRPr lang="en-US" dirty="0"/>
          </a:p>
        </p:txBody>
      </p:sp>
      <p:sp>
        <p:nvSpPr>
          <p:cNvPr id="5" name="Footer Placeholder 4"/>
          <p:cNvSpPr>
            <a:spLocks noGrp="1"/>
          </p:cNvSpPr>
          <p:nvPr>
            <p:ph type="ftr" sz="quarter" idx="11"/>
          </p:nvPr>
        </p:nvSpPr>
        <p:spPr/>
        <p:txBody>
          <a:bodyPr/>
          <a:lstStyle/>
          <a:p>
            <a:r>
              <a:rPr lang="en-US" smtClean="0"/>
              <a:t>Copyright 2019 - SMARTER</a:t>
            </a:r>
            <a:endParaRPr lang="en-US" dirty="0"/>
          </a:p>
        </p:txBody>
      </p:sp>
      <p:sp>
        <p:nvSpPr>
          <p:cNvPr id="6" name="Slide Number Placeholder 5"/>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117177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A325-226C-4001-BD8E-3A1341DFB673}" type="datetime1">
              <a:rPr lang="en-US" smtClean="0"/>
              <a:t>6/12/2019</a:t>
            </a:fld>
            <a:endParaRPr lang="en-US" dirty="0"/>
          </a:p>
        </p:txBody>
      </p:sp>
      <p:sp>
        <p:nvSpPr>
          <p:cNvPr id="5" name="Footer Placeholder 4"/>
          <p:cNvSpPr>
            <a:spLocks noGrp="1"/>
          </p:cNvSpPr>
          <p:nvPr>
            <p:ph type="ftr" sz="quarter" idx="11"/>
          </p:nvPr>
        </p:nvSpPr>
        <p:spPr/>
        <p:txBody>
          <a:bodyPr/>
          <a:lstStyle/>
          <a:p>
            <a:r>
              <a:rPr lang="en-US" smtClean="0"/>
              <a:t>Copyright 2019 - SMARTER</a:t>
            </a:r>
            <a:endParaRPr lang="en-US" dirty="0"/>
          </a:p>
        </p:txBody>
      </p:sp>
      <p:sp>
        <p:nvSpPr>
          <p:cNvPr id="6" name="Slide Number Placeholder 5"/>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282104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DFD16A-8242-4969-9BB2-D5FA674C04B9}" type="datetime1">
              <a:rPr lang="en-US" smtClean="0"/>
              <a:t>6/12/2019</a:t>
            </a:fld>
            <a:endParaRPr lang="en-US" dirty="0"/>
          </a:p>
        </p:txBody>
      </p:sp>
      <p:sp>
        <p:nvSpPr>
          <p:cNvPr id="5" name="Footer Placeholder 4"/>
          <p:cNvSpPr>
            <a:spLocks noGrp="1"/>
          </p:cNvSpPr>
          <p:nvPr>
            <p:ph type="ftr" sz="quarter" idx="11"/>
          </p:nvPr>
        </p:nvSpPr>
        <p:spPr/>
        <p:txBody>
          <a:bodyPr/>
          <a:lstStyle/>
          <a:p>
            <a:r>
              <a:rPr lang="en-US" smtClean="0"/>
              <a:t>Copyright 2019 - SMARTER</a:t>
            </a:r>
            <a:endParaRPr lang="en-US" dirty="0"/>
          </a:p>
        </p:txBody>
      </p:sp>
      <p:sp>
        <p:nvSpPr>
          <p:cNvPr id="6" name="Slide Number Placeholder 5"/>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332111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92125-5CC2-4FF4-A32A-49C77E5FAFC3}" type="datetime1">
              <a:rPr lang="en-US" smtClean="0"/>
              <a:t>6/12/2019</a:t>
            </a:fld>
            <a:endParaRPr lang="en-US" dirty="0"/>
          </a:p>
        </p:txBody>
      </p:sp>
      <p:sp>
        <p:nvSpPr>
          <p:cNvPr id="6" name="Footer Placeholder 5"/>
          <p:cNvSpPr>
            <a:spLocks noGrp="1"/>
          </p:cNvSpPr>
          <p:nvPr>
            <p:ph type="ftr" sz="quarter" idx="11"/>
          </p:nvPr>
        </p:nvSpPr>
        <p:spPr/>
        <p:txBody>
          <a:bodyPr/>
          <a:lstStyle/>
          <a:p>
            <a:r>
              <a:rPr lang="en-US" smtClean="0"/>
              <a:t>Copyright 2019 - SMARTER</a:t>
            </a:r>
            <a:endParaRPr lang="en-US" dirty="0"/>
          </a:p>
        </p:txBody>
      </p:sp>
      <p:sp>
        <p:nvSpPr>
          <p:cNvPr id="7" name="Slide Number Placeholder 6"/>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168539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B78049-8994-4B64-8837-C3738D2E3FDB}" type="datetime1">
              <a:rPr lang="en-US" smtClean="0"/>
              <a:t>6/12/2019</a:t>
            </a:fld>
            <a:endParaRPr lang="en-US" dirty="0"/>
          </a:p>
        </p:txBody>
      </p:sp>
      <p:sp>
        <p:nvSpPr>
          <p:cNvPr id="8" name="Footer Placeholder 7"/>
          <p:cNvSpPr>
            <a:spLocks noGrp="1"/>
          </p:cNvSpPr>
          <p:nvPr>
            <p:ph type="ftr" sz="quarter" idx="11"/>
          </p:nvPr>
        </p:nvSpPr>
        <p:spPr/>
        <p:txBody>
          <a:bodyPr/>
          <a:lstStyle/>
          <a:p>
            <a:r>
              <a:rPr lang="en-US" smtClean="0"/>
              <a:t>Copyright 2019 - SMARTER</a:t>
            </a:r>
            <a:endParaRPr lang="en-US" dirty="0"/>
          </a:p>
        </p:txBody>
      </p:sp>
      <p:sp>
        <p:nvSpPr>
          <p:cNvPr id="9" name="Slide Number Placeholder 8"/>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31454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14C2CD-AAA2-4EB4-AB5A-133DCDCE64BE}" type="datetime1">
              <a:rPr lang="en-US" smtClean="0"/>
              <a:t>6/12/2019</a:t>
            </a:fld>
            <a:endParaRPr lang="en-US" dirty="0"/>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370265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D8147-9973-42D8-9626-015E681A010D}" type="datetime1">
              <a:rPr lang="en-US" smtClean="0"/>
              <a:t>6/12/2019</a:t>
            </a:fld>
            <a:endParaRPr lang="en-US" dirty="0"/>
          </a:p>
        </p:txBody>
      </p:sp>
      <p:sp>
        <p:nvSpPr>
          <p:cNvPr id="3" name="Footer Placeholder 2"/>
          <p:cNvSpPr>
            <a:spLocks noGrp="1"/>
          </p:cNvSpPr>
          <p:nvPr>
            <p:ph type="ftr" sz="quarter" idx="11"/>
          </p:nvPr>
        </p:nvSpPr>
        <p:spPr/>
        <p:txBody>
          <a:bodyPr/>
          <a:lstStyle/>
          <a:p>
            <a:r>
              <a:rPr lang="en-US" smtClean="0"/>
              <a:t>Copyright 2019 - SMARTER</a:t>
            </a:r>
            <a:endParaRPr lang="en-US" dirty="0"/>
          </a:p>
        </p:txBody>
      </p:sp>
      <p:sp>
        <p:nvSpPr>
          <p:cNvPr id="4" name="Slide Number Placeholder 3"/>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332271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2F159-2D7D-4E7C-8A7E-6E8E60B1779B}" type="datetime1">
              <a:rPr lang="en-US" smtClean="0"/>
              <a:t>6/12/2019</a:t>
            </a:fld>
            <a:endParaRPr lang="en-US" dirty="0"/>
          </a:p>
        </p:txBody>
      </p:sp>
      <p:sp>
        <p:nvSpPr>
          <p:cNvPr id="6" name="Footer Placeholder 5"/>
          <p:cNvSpPr>
            <a:spLocks noGrp="1"/>
          </p:cNvSpPr>
          <p:nvPr>
            <p:ph type="ftr" sz="quarter" idx="11"/>
          </p:nvPr>
        </p:nvSpPr>
        <p:spPr/>
        <p:txBody>
          <a:bodyPr/>
          <a:lstStyle/>
          <a:p>
            <a:r>
              <a:rPr lang="en-US" smtClean="0"/>
              <a:t>Copyright 2019 - SMARTER</a:t>
            </a:r>
            <a:endParaRPr lang="en-US" dirty="0"/>
          </a:p>
        </p:txBody>
      </p:sp>
      <p:sp>
        <p:nvSpPr>
          <p:cNvPr id="7" name="Slide Number Placeholder 6"/>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3983124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B6913-5913-4D25-8F49-3800DFFDBF8E}" type="datetime1">
              <a:rPr lang="en-US" smtClean="0"/>
              <a:t>6/12/2019</a:t>
            </a:fld>
            <a:endParaRPr lang="en-US" dirty="0"/>
          </a:p>
        </p:txBody>
      </p:sp>
      <p:sp>
        <p:nvSpPr>
          <p:cNvPr id="6" name="Footer Placeholder 5"/>
          <p:cNvSpPr>
            <a:spLocks noGrp="1"/>
          </p:cNvSpPr>
          <p:nvPr>
            <p:ph type="ftr" sz="quarter" idx="11"/>
          </p:nvPr>
        </p:nvSpPr>
        <p:spPr/>
        <p:txBody>
          <a:bodyPr/>
          <a:lstStyle/>
          <a:p>
            <a:r>
              <a:rPr lang="en-US" smtClean="0"/>
              <a:t>Copyright 2019 - SMARTER</a:t>
            </a:r>
            <a:endParaRPr lang="en-US" dirty="0"/>
          </a:p>
        </p:txBody>
      </p:sp>
      <p:sp>
        <p:nvSpPr>
          <p:cNvPr id="7" name="Slide Number Placeholder 6"/>
          <p:cNvSpPr>
            <a:spLocks noGrp="1"/>
          </p:cNvSpPr>
          <p:nvPr>
            <p:ph type="sldNum" sz="quarter" idx="12"/>
          </p:nvPr>
        </p:nvSpPr>
        <p:spPr/>
        <p:txBody>
          <a:bodyPr/>
          <a:lstStyle/>
          <a:p>
            <a:fld id="{8DFD7ADD-E89A-44CD-942C-E82D6DBEE971}" type="slidenum">
              <a:rPr lang="en-US" smtClean="0"/>
              <a:t>‹#›</a:t>
            </a:fld>
            <a:endParaRPr lang="en-US" dirty="0"/>
          </a:p>
        </p:txBody>
      </p:sp>
    </p:spTree>
    <p:extLst>
      <p:ext uri="{BB962C8B-B14F-4D97-AF65-F5344CB8AC3E}">
        <p14:creationId xmlns:p14="http://schemas.microsoft.com/office/powerpoint/2010/main" val="215410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156A1-2E86-40E5-AB76-8BAC751EB208}" type="datetime1">
              <a:rPr lang="en-US" smtClean="0"/>
              <a:t>6/12/2019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2019 - SMARTER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D7ADD-E89A-44CD-942C-E82D6DBEE971}" type="slidenum">
              <a:rPr lang="en-US" smtClean="0"/>
              <a:t>‹#›</a:t>
            </a:fld>
            <a:endParaRPr lang="en-US" dirty="0"/>
          </a:p>
        </p:txBody>
      </p:sp>
    </p:spTree>
    <p:extLst>
      <p:ext uri="{BB962C8B-B14F-4D97-AF65-F5344CB8AC3E}">
        <p14:creationId xmlns:p14="http://schemas.microsoft.com/office/powerpoint/2010/main" val="2816245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438400"/>
          </a:xfrm>
        </p:spPr>
        <p:txBody>
          <a:bodyPr>
            <a:normAutofit fontScale="90000"/>
          </a:bodyPr>
          <a:lstStyle/>
          <a:p>
            <a:r>
              <a:rPr lang="en-US" b="1" dirty="0" smtClean="0"/>
              <a:t/>
            </a:r>
            <a:br>
              <a:rPr lang="en-US" b="1" dirty="0" smtClean="0"/>
            </a:br>
            <a:r>
              <a:rPr lang="en-US" b="1" dirty="0" smtClean="0">
                <a:solidFill>
                  <a:srgbClr val="0070C0"/>
                </a:solidFill>
              </a:rPr>
              <a:t>Summary of </a:t>
            </a:r>
            <a:br>
              <a:rPr lang="en-US" b="1" dirty="0" smtClean="0">
                <a:solidFill>
                  <a:srgbClr val="0070C0"/>
                </a:solidFill>
              </a:rPr>
            </a:br>
            <a:r>
              <a:rPr lang="en-US" b="1" dirty="0" smtClean="0">
                <a:solidFill>
                  <a:srgbClr val="0070C0"/>
                </a:solidFill>
              </a:rPr>
              <a:t>Michigan Motorcyclist Crash Data</a:t>
            </a:r>
            <a:r>
              <a:rPr lang="en-US" b="1" dirty="0" smtClean="0"/>
              <a:t/>
            </a:r>
            <a:br>
              <a:rPr lang="en-US" b="1" dirty="0" smtClean="0"/>
            </a:br>
            <a:r>
              <a:rPr lang="en-US" dirty="0" smtClean="0"/>
              <a:t/>
            </a:r>
            <a:br>
              <a:rPr lang="en-US" dirty="0" smtClean="0"/>
            </a:br>
            <a:endParaRPr lang="en-US" sz="3100" b="1" i="1" dirty="0">
              <a:solidFill>
                <a:srgbClr val="0070C0"/>
              </a:solidFill>
            </a:endParaRPr>
          </a:p>
        </p:txBody>
      </p:sp>
      <p:sp>
        <p:nvSpPr>
          <p:cNvPr id="3" name="Subtitle 2"/>
          <p:cNvSpPr>
            <a:spLocks noGrp="1"/>
          </p:cNvSpPr>
          <p:nvPr>
            <p:ph type="subTitle" idx="1"/>
          </p:nvPr>
        </p:nvSpPr>
        <p:spPr>
          <a:xfrm>
            <a:off x="1371600" y="2895600"/>
            <a:ext cx="6400800" cy="2667000"/>
          </a:xfrm>
        </p:spPr>
        <p:txBody>
          <a:bodyPr>
            <a:normAutofit/>
          </a:bodyPr>
          <a:lstStyle/>
          <a:p>
            <a:r>
              <a:rPr lang="en-US" b="1" dirty="0" smtClean="0">
                <a:solidFill>
                  <a:srgbClr val="00B050"/>
                </a:solidFill>
              </a:rPr>
              <a:t>Presentation prepared by</a:t>
            </a:r>
          </a:p>
          <a:p>
            <a:r>
              <a:rPr lang="en-US" b="1" dirty="0" smtClean="0">
                <a:solidFill>
                  <a:srgbClr val="00B050"/>
                </a:solidFill>
              </a:rPr>
              <a:t>Dan Petterson, Ed.D.</a:t>
            </a:r>
          </a:p>
          <a:p>
            <a:r>
              <a:rPr lang="en-US" b="1" dirty="0" smtClean="0">
                <a:solidFill>
                  <a:srgbClr val="0070C0"/>
                </a:solidFill>
              </a:rPr>
              <a:t>www.smarter-usa.org</a:t>
            </a:r>
          </a:p>
          <a:p>
            <a:endParaRPr lang="en-US" sz="1200" b="1" dirty="0" smtClean="0">
              <a:solidFill>
                <a:srgbClr val="00B050"/>
              </a:solidFill>
            </a:endParaRPr>
          </a:p>
          <a:p>
            <a:endParaRPr lang="en-US" sz="1200" b="1" dirty="0">
              <a:solidFill>
                <a:srgbClr val="00B050"/>
              </a:solidFill>
            </a:endParaRPr>
          </a:p>
          <a:p>
            <a:r>
              <a:rPr lang="en-US" sz="1200" b="1" dirty="0" smtClean="0">
                <a:solidFill>
                  <a:schemeClr val="tx1"/>
                </a:solidFill>
              </a:rPr>
              <a:t>Last revised including notes - June, 2019</a:t>
            </a:r>
            <a:endParaRPr lang="en-US" sz="1200" b="1" dirty="0">
              <a:solidFill>
                <a:schemeClr val="tx1"/>
              </a:solidFill>
            </a:endParaRPr>
          </a:p>
        </p:txBody>
      </p:sp>
      <p:sp>
        <p:nvSpPr>
          <p:cNvPr id="4" name="Footer Placeholder 3"/>
          <p:cNvSpPr>
            <a:spLocks noGrp="1"/>
          </p:cNvSpPr>
          <p:nvPr>
            <p:ph type="ftr" sz="quarter" idx="11"/>
          </p:nvPr>
        </p:nvSpPr>
        <p:spPr/>
        <p:txBody>
          <a:bodyPr/>
          <a:lstStyle/>
          <a:p>
            <a:r>
              <a:rPr lang="en-US" dirty="0"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a:t>
            </a:fld>
            <a:endParaRPr lang="en-US" dirty="0"/>
          </a:p>
        </p:txBody>
      </p:sp>
    </p:spTree>
    <p:extLst>
      <p:ext uri="{BB962C8B-B14F-4D97-AF65-F5344CB8AC3E}">
        <p14:creationId xmlns:p14="http://schemas.microsoft.com/office/powerpoint/2010/main" val="3932003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solidFill>
                  <a:srgbClr val="0070C0"/>
                </a:solidFill>
              </a:rPr>
              <a:t>Michigan Population </a:t>
            </a:r>
            <a:endParaRPr lang="en-US" b="1" dirty="0">
              <a:solidFill>
                <a:srgbClr val="0070C0"/>
              </a:solidFill>
            </a:endParaRPr>
          </a:p>
        </p:txBody>
      </p:sp>
      <p:sp>
        <p:nvSpPr>
          <p:cNvPr id="3" name="Content Placeholder 2"/>
          <p:cNvSpPr>
            <a:spLocks noGrp="1"/>
          </p:cNvSpPr>
          <p:nvPr>
            <p:ph idx="1"/>
          </p:nvPr>
        </p:nvSpPr>
        <p:spPr>
          <a:xfrm>
            <a:off x="381000" y="1143000"/>
            <a:ext cx="8229600" cy="4754563"/>
          </a:xfrm>
        </p:spPr>
        <p:txBody>
          <a:bodyPr>
            <a:normAutofit/>
          </a:bodyPr>
          <a:lstStyle/>
          <a:p>
            <a:pPr marL="0" indent="0">
              <a:buNone/>
            </a:pPr>
            <a:r>
              <a:rPr lang="en-US" b="1" dirty="0" smtClean="0"/>
              <a:t>2007 = 10,001,284 </a:t>
            </a:r>
          </a:p>
          <a:p>
            <a:pPr marL="0" indent="0">
              <a:buNone/>
            </a:pPr>
            <a:r>
              <a:rPr lang="en-US" b="1" dirty="0" smtClean="0">
                <a:solidFill>
                  <a:srgbClr val="00B050"/>
                </a:solidFill>
              </a:rPr>
              <a:t>Population declined between 2007 - 2012</a:t>
            </a:r>
          </a:p>
          <a:p>
            <a:pPr marL="0" indent="0">
              <a:buNone/>
            </a:pPr>
            <a:r>
              <a:rPr lang="en-US" b="1" dirty="0" smtClean="0"/>
              <a:t>2012 = 9,884,781</a:t>
            </a:r>
          </a:p>
          <a:p>
            <a:pPr marL="0" indent="0">
              <a:buNone/>
            </a:pPr>
            <a:r>
              <a:rPr lang="en-US" b="1" dirty="0" smtClean="0">
                <a:solidFill>
                  <a:srgbClr val="00B050"/>
                </a:solidFill>
              </a:rPr>
              <a:t>Population has increased 2013 - 2018</a:t>
            </a:r>
          </a:p>
          <a:p>
            <a:pPr marL="0" indent="0">
              <a:buNone/>
            </a:pPr>
            <a:r>
              <a:rPr lang="en-US" b="1" dirty="0" smtClean="0"/>
              <a:t>2018 = 9,943,200</a:t>
            </a:r>
          </a:p>
          <a:p>
            <a:pPr marL="0" indent="0">
              <a:buNone/>
            </a:pPr>
            <a:r>
              <a:rPr lang="en-US" b="1" dirty="0" smtClean="0">
                <a:solidFill>
                  <a:srgbClr val="00B050"/>
                </a:solidFill>
              </a:rPr>
              <a:t>Difference between high &amp; low = 116,503</a:t>
            </a:r>
          </a:p>
          <a:p>
            <a:pPr marL="0" indent="0">
              <a:buNone/>
            </a:pPr>
            <a:r>
              <a:rPr lang="en-US" b="1" dirty="0" smtClean="0">
                <a:solidFill>
                  <a:srgbClr val="0070C0"/>
                </a:solidFill>
              </a:rPr>
              <a:t>There is an increase of .591% (less than 1) 	2012 – 2018</a:t>
            </a:r>
            <a:endParaRPr lang="en-US" b="1" dirty="0">
              <a:solidFill>
                <a:srgbClr val="0070C0"/>
              </a:solidFill>
            </a:endParaRP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10</a:t>
            </a:fld>
            <a:endParaRPr lang="en-US" dirty="0"/>
          </a:p>
        </p:txBody>
      </p:sp>
    </p:spTree>
    <p:extLst>
      <p:ext uri="{BB962C8B-B14F-4D97-AF65-F5344CB8AC3E}">
        <p14:creationId xmlns:p14="http://schemas.microsoft.com/office/powerpoint/2010/main" val="411098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Fatality Rate per Million Population</a:t>
            </a:r>
            <a:br>
              <a:rPr lang="en-US" sz="3600" b="1" dirty="0" smtClean="0"/>
            </a:br>
            <a:r>
              <a:rPr lang="en-US" sz="3600" b="1" dirty="0" smtClean="0"/>
              <a:t>2007 - 2018</a:t>
            </a:r>
            <a:endParaRPr lang="en-US" sz="3600" b="1" dirty="0"/>
          </a:p>
        </p:txBody>
      </p:sp>
      <p:graphicFrame>
        <p:nvGraphicFramePr>
          <p:cNvPr id="3" name="Chart 2"/>
          <p:cNvGraphicFramePr/>
          <p:nvPr>
            <p:extLst>
              <p:ext uri="{D42A27DB-BD31-4B8C-83A1-F6EECF244321}">
                <p14:modId xmlns:p14="http://schemas.microsoft.com/office/powerpoint/2010/main" val="4097136241"/>
              </p:ext>
            </p:extLst>
          </p:nvPr>
        </p:nvGraphicFramePr>
        <p:xfrm>
          <a:off x="457200" y="1447800"/>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11</a:t>
            </a:fld>
            <a:endParaRPr lang="en-US" dirty="0"/>
          </a:p>
        </p:txBody>
      </p:sp>
    </p:spTree>
    <p:extLst>
      <p:ext uri="{BB962C8B-B14F-4D97-AF65-F5344CB8AC3E}">
        <p14:creationId xmlns:p14="http://schemas.microsoft.com/office/powerpoint/2010/main" val="2972536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Autofit/>
          </a:bodyPr>
          <a:lstStyle/>
          <a:p>
            <a:r>
              <a:rPr lang="en-US" sz="3600" b="1" dirty="0" smtClean="0"/>
              <a:t>Average Fatality Rate </a:t>
            </a:r>
            <a:br>
              <a:rPr lang="en-US" sz="3600" b="1" dirty="0" smtClean="0"/>
            </a:br>
            <a:r>
              <a:rPr lang="en-US" sz="3600" b="1" dirty="0" smtClean="0"/>
              <a:t>per Million Population </a:t>
            </a:r>
            <a:endParaRPr lang="en-US" sz="3600" b="1" dirty="0"/>
          </a:p>
        </p:txBody>
      </p:sp>
      <p:graphicFrame>
        <p:nvGraphicFramePr>
          <p:cNvPr id="3" name="Chart 2"/>
          <p:cNvGraphicFramePr/>
          <p:nvPr>
            <p:extLst>
              <p:ext uri="{D42A27DB-BD31-4B8C-83A1-F6EECF244321}">
                <p14:modId xmlns:p14="http://schemas.microsoft.com/office/powerpoint/2010/main" val="4107224176"/>
              </p:ext>
            </p:extLst>
          </p:nvPr>
        </p:nvGraphicFramePr>
        <p:xfrm>
          <a:off x="381000" y="1676400"/>
          <a:ext cx="8458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12</a:t>
            </a:fld>
            <a:endParaRPr lang="en-US" dirty="0"/>
          </a:p>
        </p:txBody>
      </p:sp>
    </p:spTree>
    <p:extLst>
      <p:ext uri="{BB962C8B-B14F-4D97-AF65-F5344CB8AC3E}">
        <p14:creationId xmlns:p14="http://schemas.microsoft.com/office/powerpoint/2010/main" val="1166964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b="1" dirty="0" smtClean="0"/>
              <a:t>Crash/fatality Ratio 2007 - 2018</a:t>
            </a:r>
            <a:endParaRPr lang="en-US" sz="3600" b="1" dirty="0"/>
          </a:p>
        </p:txBody>
      </p:sp>
      <p:graphicFrame>
        <p:nvGraphicFramePr>
          <p:cNvPr id="3" name="Chart 2"/>
          <p:cNvGraphicFramePr/>
          <p:nvPr>
            <p:extLst>
              <p:ext uri="{D42A27DB-BD31-4B8C-83A1-F6EECF244321}">
                <p14:modId xmlns:p14="http://schemas.microsoft.com/office/powerpoint/2010/main" val="3188743875"/>
              </p:ext>
            </p:extLst>
          </p:nvPr>
        </p:nvGraphicFramePr>
        <p:xfrm>
          <a:off x="381000" y="1371600"/>
          <a:ext cx="8153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13</a:t>
            </a:fld>
            <a:endParaRPr lang="en-US" dirty="0"/>
          </a:p>
        </p:txBody>
      </p:sp>
    </p:spTree>
    <p:extLst>
      <p:ext uri="{BB962C8B-B14F-4D97-AF65-F5344CB8AC3E}">
        <p14:creationId xmlns:p14="http://schemas.microsoft.com/office/powerpoint/2010/main" val="1059760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sz="3200" b="1" dirty="0" smtClean="0"/>
              <a:t>Average Crash/Fatality Ratio </a:t>
            </a:r>
            <a:br>
              <a:rPr lang="en-US" sz="3200" b="1" dirty="0" smtClean="0"/>
            </a:br>
            <a:endParaRPr lang="en-US" sz="3200" b="1" dirty="0"/>
          </a:p>
        </p:txBody>
      </p:sp>
      <p:graphicFrame>
        <p:nvGraphicFramePr>
          <p:cNvPr id="3" name="Chart 2"/>
          <p:cNvGraphicFramePr/>
          <p:nvPr>
            <p:extLst>
              <p:ext uri="{D42A27DB-BD31-4B8C-83A1-F6EECF244321}">
                <p14:modId xmlns:p14="http://schemas.microsoft.com/office/powerpoint/2010/main" val="456396435"/>
              </p:ext>
            </p:extLst>
          </p:nvPr>
        </p:nvGraphicFramePr>
        <p:xfrm>
          <a:off x="457200" y="14478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14</a:t>
            </a:fld>
            <a:endParaRPr lang="en-US" dirty="0"/>
          </a:p>
        </p:txBody>
      </p:sp>
    </p:spTree>
    <p:extLst>
      <p:ext uri="{BB962C8B-B14F-4D97-AF65-F5344CB8AC3E}">
        <p14:creationId xmlns:p14="http://schemas.microsoft.com/office/powerpoint/2010/main" val="1520628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200" b="1" dirty="0" smtClean="0"/>
              <a:t>Percent Helmet Use  -  Fatalities 2008 - 2018</a:t>
            </a:r>
            <a:endParaRPr lang="en-US" sz="3200" b="1" dirty="0"/>
          </a:p>
        </p:txBody>
      </p:sp>
      <p:graphicFrame>
        <p:nvGraphicFramePr>
          <p:cNvPr id="3" name="Chart 2"/>
          <p:cNvGraphicFramePr/>
          <p:nvPr>
            <p:extLst>
              <p:ext uri="{D42A27DB-BD31-4B8C-83A1-F6EECF244321}">
                <p14:modId xmlns:p14="http://schemas.microsoft.com/office/powerpoint/2010/main" val="3445572816"/>
              </p:ext>
            </p:extLst>
          </p:nvPr>
        </p:nvGraphicFramePr>
        <p:xfrm>
          <a:off x="533400" y="1524000"/>
          <a:ext cx="8305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15</a:t>
            </a:fld>
            <a:endParaRPr lang="en-US" dirty="0"/>
          </a:p>
        </p:txBody>
      </p:sp>
    </p:spTree>
    <p:extLst>
      <p:ext uri="{BB962C8B-B14F-4D97-AF65-F5344CB8AC3E}">
        <p14:creationId xmlns:p14="http://schemas.microsoft.com/office/powerpoint/2010/main" val="3806197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2800" b="1" dirty="0" smtClean="0"/>
              <a:t>Helmet Choice % Compared to % of Fatalities</a:t>
            </a:r>
            <a:endParaRPr lang="en-US" sz="2800" b="1" dirty="0"/>
          </a:p>
        </p:txBody>
      </p:sp>
      <p:graphicFrame>
        <p:nvGraphicFramePr>
          <p:cNvPr id="3" name="Chart 2"/>
          <p:cNvGraphicFramePr/>
          <p:nvPr>
            <p:extLst>
              <p:ext uri="{D42A27DB-BD31-4B8C-83A1-F6EECF244321}">
                <p14:modId xmlns:p14="http://schemas.microsoft.com/office/powerpoint/2010/main" val="811314987"/>
              </p:ext>
            </p:extLst>
          </p:nvPr>
        </p:nvGraphicFramePr>
        <p:xfrm>
          <a:off x="609600" y="1752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16</a:t>
            </a:fld>
            <a:endParaRPr lang="en-US" dirty="0"/>
          </a:p>
        </p:txBody>
      </p:sp>
    </p:spTree>
    <p:extLst>
      <p:ext uri="{BB962C8B-B14F-4D97-AF65-F5344CB8AC3E}">
        <p14:creationId xmlns:p14="http://schemas.microsoft.com/office/powerpoint/2010/main" val="3595678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t>“Death Rate” Crash Victims by Helmet Use</a:t>
            </a:r>
            <a:endParaRPr lang="en-US" sz="3600" b="1" dirty="0"/>
          </a:p>
        </p:txBody>
      </p:sp>
      <p:graphicFrame>
        <p:nvGraphicFramePr>
          <p:cNvPr id="3" name="Chart 2"/>
          <p:cNvGraphicFramePr/>
          <p:nvPr>
            <p:extLst>
              <p:ext uri="{D42A27DB-BD31-4B8C-83A1-F6EECF244321}">
                <p14:modId xmlns:p14="http://schemas.microsoft.com/office/powerpoint/2010/main" val="3234995562"/>
              </p:ext>
            </p:extLst>
          </p:nvPr>
        </p:nvGraphicFramePr>
        <p:xfrm>
          <a:off x="685800" y="1752600"/>
          <a:ext cx="7772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17</a:t>
            </a:fld>
            <a:endParaRPr lang="en-US" dirty="0"/>
          </a:p>
        </p:txBody>
      </p:sp>
    </p:spTree>
    <p:extLst>
      <p:ext uri="{BB962C8B-B14F-4D97-AF65-F5344CB8AC3E}">
        <p14:creationId xmlns:p14="http://schemas.microsoft.com/office/powerpoint/2010/main" val="1869977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sz="3600" b="1" dirty="0" smtClean="0"/>
              <a:t>Actual Fatalities Compared to Predicted Fatalities had all Riders in Crashes died at the Rate of Riders Wearing Helmets </a:t>
            </a:r>
            <a:endParaRPr lang="en-US" sz="3600" b="1" dirty="0"/>
          </a:p>
        </p:txBody>
      </p:sp>
      <p:graphicFrame>
        <p:nvGraphicFramePr>
          <p:cNvPr id="3" name="Chart 2"/>
          <p:cNvGraphicFramePr/>
          <p:nvPr>
            <p:extLst>
              <p:ext uri="{D42A27DB-BD31-4B8C-83A1-F6EECF244321}">
                <p14:modId xmlns:p14="http://schemas.microsoft.com/office/powerpoint/2010/main" val="3964930784"/>
              </p:ext>
            </p:extLst>
          </p:nvPr>
        </p:nvGraphicFramePr>
        <p:xfrm>
          <a:off x="609600" y="1752600"/>
          <a:ext cx="8077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18</a:t>
            </a:fld>
            <a:endParaRPr lang="en-US" dirty="0"/>
          </a:p>
        </p:txBody>
      </p:sp>
    </p:spTree>
    <p:extLst>
      <p:ext uri="{BB962C8B-B14F-4D97-AF65-F5344CB8AC3E}">
        <p14:creationId xmlns:p14="http://schemas.microsoft.com/office/powerpoint/2010/main" val="4043874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Five year Total of Predicted vs. Actual Fatalities</a:t>
            </a:r>
            <a:endParaRPr lang="en-US" sz="3200" b="1" dirty="0"/>
          </a:p>
        </p:txBody>
      </p:sp>
      <p:graphicFrame>
        <p:nvGraphicFramePr>
          <p:cNvPr id="3" name="Chart 2"/>
          <p:cNvGraphicFramePr/>
          <p:nvPr>
            <p:extLst>
              <p:ext uri="{D42A27DB-BD31-4B8C-83A1-F6EECF244321}">
                <p14:modId xmlns:p14="http://schemas.microsoft.com/office/powerpoint/2010/main" val="1489077361"/>
              </p:ext>
            </p:extLst>
          </p:nvPr>
        </p:nvGraphicFramePr>
        <p:xfrm>
          <a:off x="381000" y="1524000"/>
          <a:ext cx="83058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19</a:t>
            </a:fld>
            <a:endParaRPr lang="en-US" dirty="0"/>
          </a:p>
        </p:txBody>
      </p:sp>
    </p:spTree>
    <p:extLst>
      <p:ext uri="{BB962C8B-B14F-4D97-AF65-F5344CB8AC3E}">
        <p14:creationId xmlns:p14="http://schemas.microsoft.com/office/powerpoint/2010/main" val="416007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The Source for the Majority of the Data Displayed in the Following Charts</a:t>
            </a:r>
            <a:endParaRPr lang="en-US" sz="3600" b="1" dirty="0"/>
          </a:p>
        </p:txBody>
      </p:sp>
      <p:sp>
        <p:nvSpPr>
          <p:cNvPr id="3" name="Content Placeholder 2"/>
          <p:cNvSpPr>
            <a:spLocks noGrp="1"/>
          </p:cNvSpPr>
          <p:nvPr>
            <p:ph idx="1"/>
          </p:nvPr>
        </p:nvSpPr>
        <p:spPr/>
        <p:txBody>
          <a:bodyPr/>
          <a:lstStyle/>
          <a:p>
            <a:pPr marL="0" indent="0">
              <a:buNone/>
            </a:pPr>
            <a:endParaRPr lang="en-US" b="1" i="1" dirty="0" smtClean="0"/>
          </a:p>
          <a:p>
            <a:pPr marL="0" indent="0" algn="ctr">
              <a:buNone/>
            </a:pPr>
            <a:r>
              <a:rPr lang="en-US" sz="2800" b="1" dirty="0" smtClean="0">
                <a:solidFill>
                  <a:srgbClr val="0070C0"/>
                </a:solidFill>
              </a:rPr>
              <a:t>Traffic </a:t>
            </a:r>
            <a:r>
              <a:rPr lang="en-US" sz="2800" b="1" dirty="0">
                <a:solidFill>
                  <a:srgbClr val="0070C0"/>
                </a:solidFill>
              </a:rPr>
              <a:t>Crash Reporting System, Criminal Justice Information Center</a:t>
            </a:r>
            <a:r>
              <a:rPr lang="en-US" sz="2800" b="1" dirty="0" smtClean="0">
                <a:solidFill>
                  <a:srgbClr val="0070C0"/>
                </a:solidFill>
              </a:rPr>
              <a:t>.  </a:t>
            </a:r>
            <a:r>
              <a:rPr lang="en-US" sz="2800" b="1" i="1" dirty="0" smtClean="0">
                <a:solidFill>
                  <a:srgbClr val="0070C0"/>
                </a:solidFill>
              </a:rPr>
              <a:t>Motorcycle </a:t>
            </a:r>
            <a:r>
              <a:rPr lang="en-US" sz="2800" b="1" i="1" dirty="0">
                <a:solidFill>
                  <a:srgbClr val="0070C0"/>
                </a:solidFill>
              </a:rPr>
              <a:t>Helmet Traffic Crash Statistics. </a:t>
            </a:r>
            <a:r>
              <a:rPr lang="en-US" sz="2800" b="1" dirty="0">
                <a:solidFill>
                  <a:srgbClr val="0070C0"/>
                </a:solidFill>
              </a:rPr>
              <a:t>Data for date range of </a:t>
            </a:r>
            <a:r>
              <a:rPr lang="en-US" sz="2800" b="1" dirty="0" smtClean="0">
                <a:solidFill>
                  <a:srgbClr val="0070C0"/>
                </a:solidFill>
              </a:rPr>
              <a:t>January </a:t>
            </a:r>
            <a:r>
              <a:rPr lang="en-US" sz="2800" b="1" dirty="0">
                <a:solidFill>
                  <a:srgbClr val="0070C0"/>
                </a:solidFill>
              </a:rPr>
              <a:t>1 to December 31 for the years </a:t>
            </a:r>
            <a:r>
              <a:rPr lang="en-US" sz="2800" b="1" dirty="0" smtClean="0">
                <a:solidFill>
                  <a:srgbClr val="0070C0"/>
                </a:solidFill>
              </a:rPr>
              <a:t>2009-2018</a:t>
            </a:r>
            <a:r>
              <a:rPr lang="en-US" sz="2800" b="1" i="1" dirty="0" smtClean="0">
                <a:solidFill>
                  <a:srgbClr val="0070C0"/>
                </a:solidFill>
              </a:rPr>
              <a:t>.  </a:t>
            </a:r>
          </a:p>
          <a:p>
            <a:pPr marL="0" indent="0" algn="ctr">
              <a:buNone/>
            </a:pPr>
            <a:endParaRPr lang="en-US" b="1" i="1" dirty="0"/>
          </a:p>
          <a:p>
            <a:pPr marL="0" indent="0" algn="ctr">
              <a:buNone/>
            </a:pPr>
            <a:r>
              <a:rPr lang="en-US" b="1" i="1" dirty="0" smtClean="0">
                <a:solidFill>
                  <a:srgbClr val="00B050"/>
                </a:solidFill>
              </a:rPr>
              <a:t>Data </a:t>
            </a:r>
            <a:r>
              <a:rPr lang="en-US" b="1" i="1" dirty="0">
                <a:solidFill>
                  <a:srgbClr val="00B050"/>
                </a:solidFill>
              </a:rPr>
              <a:t>provided </a:t>
            </a:r>
            <a:r>
              <a:rPr lang="en-US" b="1" i="1" dirty="0" smtClean="0">
                <a:solidFill>
                  <a:srgbClr val="00B050"/>
                </a:solidFill>
              </a:rPr>
              <a:t>on May 15, 2019. </a:t>
            </a:r>
            <a:endParaRPr lang="en-US" b="1" i="1" dirty="0">
              <a:solidFill>
                <a:srgbClr val="00B050"/>
              </a:solidFill>
            </a:endParaRP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a:t>
            </a:fld>
            <a:endParaRPr lang="en-US" dirty="0"/>
          </a:p>
        </p:txBody>
      </p:sp>
    </p:spTree>
    <p:extLst>
      <p:ext uri="{BB962C8B-B14F-4D97-AF65-F5344CB8AC3E}">
        <p14:creationId xmlns:p14="http://schemas.microsoft.com/office/powerpoint/2010/main" val="1413049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data show</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8037174"/>
              </p:ext>
            </p:extLst>
          </p:nvPr>
        </p:nvGraphicFramePr>
        <p:xfrm>
          <a:off x="457200" y="1600200"/>
          <a:ext cx="8305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20</a:t>
            </a:fld>
            <a:endParaRPr lang="en-US" dirty="0"/>
          </a:p>
        </p:txBody>
      </p:sp>
    </p:spTree>
    <p:extLst>
      <p:ext uri="{BB962C8B-B14F-4D97-AF65-F5344CB8AC3E}">
        <p14:creationId xmlns:p14="http://schemas.microsoft.com/office/powerpoint/2010/main" val="1321769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Autofit/>
          </a:bodyPr>
          <a:lstStyle/>
          <a:p>
            <a:r>
              <a:rPr lang="en-US" sz="2800" b="1" dirty="0" smtClean="0">
                <a:solidFill>
                  <a:srgbClr val="0070C0"/>
                </a:solidFill>
              </a:rPr>
              <a:t>Michigan Specific Research</a:t>
            </a:r>
            <a:br>
              <a:rPr lang="en-US" sz="2800" b="1" dirty="0" smtClean="0">
                <a:solidFill>
                  <a:srgbClr val="0070C0"/>
                </a:solidFill>
              </a:rPr>
            </a:br>
            <a:r>
              <a:rPr lang="en-US" sz="2800" b="1" dirty="0" smtClean="0">
                <a:solidFill>
                  <a:srgbClr val="0070C0"/>
                </a:solidFill>
              </a:rPr>
              <a:t>Five Important Reports</a:t>
            </a:r>
            <a:endParaRPr lang="en-US" sz="2800" b="1" dirty="0">
              <a:solidFill>
                <a:srgbClr val="0070C0"/>
              </a:solidFill>
            </a:endParaRPr>
          </a:p>
        </p:txBody>
      </p:sp>
      <p:sp>
        <p:nvSpPr>
          <p:cNvPr id="3" name="Content Placeholder 2"/>
          <p:cNvSpPr>
            <a:spLocks noGrp="1"/>
          </p:cNvSpPr>
          <p:nvPr>
            <p:ph idx="1"/>
          </p:nvPr>
        </p:nvSpPr>
        <p:spPr>
          <a:xfrm>
            <a:off x="457200" y="1066800"/>
            <a:ext cx="8229600" cy="5791200"/>
          </a:xfrm>
        </p:spPr>
        <p:txBody>
          <a:bodyPr>
            <a:noAutofit/>
          </a:bodyPr>
          <a:lstStyle/>
          <a:p>
            <a:r>
              <a:rPr lang="en-US" sz="1800" b="1" dirty="0"/>
              <a:t>Chapman AJ, Titus R, </a:t>
            </a:r>
            <a:r>
              <a:rPr lang="en-US" sz="1800" b="1" dirty="0" err="1"/>
              <a:t>Ferenchick</a:t>
            </a:r>
            <a:r>
              <a:rPr lang="en-US" sz="1800" b="1" dirty="0"/>
              <a:t> H, Davis A, Rodriguez C. </a:t>
            </a:r>
            <a:r>
              <a:rPr lang="en-US" sz="1800" b="1" i="1" dirty="0">
                <a:solidFill>
                  <a:srgbClr val="0070C0"/>
                </a:solidFill>
              </a:rPr>
              <a:t>Repeal of the Michigan helmet law: early clinical impacts</a:t>
            </a:r>
            <a:r>
              <a:rPr lang="en-US" sz="1800" b="1" dirty="0">
                <a:solidFill>
                  <a:srgbClr val="0070C0"/>
                </a:solidFill>
              </a:rPr>
              <a:t>.</a:t>
            </a:r>
            <a:r>
              <a:rPr lang="en-US" sz="1800" b="1" dirty="0"/>
              <a:t>  Am J Surg. 2014; 207(3):352–356</a:t>
            </a:r>
            <a:r>
              <a:rPr lang="en-US" sz="1800" b="1" dirty="0" smtClean="0"/>
              <a:t>.</a:t>
            </a:r>
          </a:p>
          <a:p>
            <a:pPr marL="0" indent="0">
              <a:buNone/>
            </a:pPr>
            <a:endParaRPr lang="en-US" sz="1200" b="1" dirty="0" smtClean="0"/>
          </a:p>
          <a:p>
            <a:r>
              <a:rPr lang="en-US" sz="1800" b="1" dirty="0" err="1"/>
              <a:t>Flannagan</a:t>
            </a:r>
            <a:r>
              <a:rPr lang="en-US" sz="1800" b="1" dirty="0"/>
              <a:t> Carol A.C, Bowman Patrick J. </a:t>
            </a:r>
            <a:r>
              <a:rPr lang="en-US" sz="1800" b="1" i="1" dirty="0">
                <a:solidFill>
                  <a:srgbClr val="0070C0"/>
                </a:solidFill>
              </a:rPr>
              <a:t>Analysis of Motorcycle Crashes in Michigan 2009-2012.</a:t>
            </a:r>
            <a:r>
              <a:rPr lang="en-US" sz="1800" b="1" dirty="0">
                <a:solidFill>
                  <a:srgbClr val="0070C0"/>
                </a:solidFill>
              </a:rPr>
              <a:t> </a:t>
            </a:r>
            <a:r>
              <a:rPr lang="en-US" sz="1800" b="1" dirty="0"/>
              <a:t>UMTRI-2014-35 November, 2014</a:t>
            </a:r>
            <a:r>
              <a:rPr lang="en-US" sz="1800" b="1" dirty="0" smtClean="0"/>
              <a:t>.</a:t>
            </a:r>
          </a:p>
          <a:p>
            <a:pPr marL="0" indent="0">
              <a:buNone/>
            </a:pPr>
            <a:endParaRPr lang="en-US" sz="1200" b="1" dirty="0"/>
          </a:p>
          <a:p>
            <a:r>
              <a:rPr lang="en-US" sz="1800" b="1" dirty="0"/>
              <a:t>Rebecca H. Striker, D.O. , Alistair J. Chapman, M.D., Rachel A. Titus, M.D., Alan T. Davis, Ph.D., Carlos H. Rodriguez, M.D., F.A.C.S. </a:t>
            </a:r>
            <a:r>
              <a:rPr lang="en-US" sz="1800" b="1" i="1" dirty="0">
                <a:solidFill>
                  <a:srgbClr val="0070C0"/>
                </a:solidFill>
              </a:rPr>
              <a:t>Repeal of the Michigan helmet law: the evolving clinical impact.</a:t>
            </a:r>
            <a:r>
              <a:rPr lang="en-US" sz="1800" b="1" dirty="0"/>
              <a:t>  Am J Surg. Volume 211, Issue 3, March 2016, Pages 529–533. </a:t>
            </a:r>
          </a:p>
          <a:p>
            <a:pPr marL="0" indent="0">
              <a:buNone/>
            </a:pPr>
            <a:endParaRPr lang="en-US" sz="1200" b="1" dirty="0"/>
          </a:p>
          <a:p>
            <a:r>
              <a:rPr lang="en-US" sz="1800" b="1" dirty="0" smtClean="0"/>
              <a:t>Patrick </a:t>
            </a:r>
            <a:r>
              <a:rPr lang="en-US" sz="1800" b="1" dirty="0"/>
              <a:t>M. Carter, MD, Lisa Buckley, PhD, Carol A. C. Flannagan, </a:t>
            </a:r>
            <a:r>
              <a:rPr lang="en-US" sz="1800" b="1" dirty="0" smtClean="0"/>
              <a:t> PhD</a:t>
            </a:r>
            <a:r>
              <a:rPr lang="en-US" sz="1800" b="1" dirty="0"/>
              <a:t>, Jessica B. Cicchino, PhD, Mark Hemmila, MD, Patrick J</a:t>
            </a:r>
            <a:r>
              <a:rPr lang="en-US" sz="1800" b="1" dirty="0" smtClean="0"/>
              <a:t>. Bowman</a:t>
            </a:r>
            <a:r>
              <a:rPr lang="en-US" sz="1800" b="1" dirty="0"/>
              <a:t>, MS, Farideh Almani, MS, and C. Raymond Bingham, </a:t>
            </a:r>
            <a:r>
              <a:rPr lang="en-US" sz="1800" b="1" dirty="0" smtClean="0"/>
              <a:t>PhD</a:t>
            </a:r>
            <a:r>
              <a:rPr lang="en-US" sz="1800" b="1" dirty="0"/>
              <a:t>. </a:t>
            </a:r>
            <a:r>
              <a:rPr lang="en-US" sz="1800" b="1" i="1" dirty="0">
                <a:solidFill>
                  <a:srgbClr val="0070C0"/>
                </a:solidFill>
              </a:rPr>
              <a:t>The Impact of Michigan’s Partial Repeal of the Universal </a:t>
            </a:r>
            <a:r>
              <a:rPr lang="en-US" sz="1800" b="1" i="1" dirty="0" smtClean="0">
                <a:solidFill>
                  <a:srgbClr val="0070C0"/>
                </a:solidFill>
              </a:rPr>
              <a:t>Motorcycle </a:t>
            </a:r>
            <a:r>
              <a:rPr lang="en-US" sz="1800" b="1" i="1" dirty="0">
                <a:solidFill>
                  <a:srgbClr val="0070C0"/>
                </a:solidFill>
              </a:rPr>
              <a:t>Helmet Law on Helmet Use, Fatalities, and Head </a:t>
            </a:r>
            <a:r>
              <a:rPr lang="en-US" sz="1800" b="1" i="1" dirty="0" smtClean="0">
                <a:solidFill>
                  <a:srgbClr val="0070C0"/>
                </a:solidFill>
              </a:rPr>
              <a:t>Injuries</a:t>
            </a:r>
            <a:r>
              <a:rPr lang="en-US" sz="1800" b="1" i="1" dirty="0">
                <a:solidFill>
                  <a:srgbClr val="0070C0"/>
                </a:solidFill>
              </a:rPr>
              <a:t>. </a:t>
            </a:r>
            <a:r>
              <a:rPr lang="en-US" sz="1800" b="1" dirty="0"/>
              <a:t>American Journal of Public Health, November 2016.</a:t>
            </a:r>
          </a:p>
          <a:p>
            <a:pPr marL="0" indent="0">
              <a:buNone/>
            </a:pPr>
            <a:endParaRPr lang="en-US" sz="1200" b="1" dirty="0"/>
          </a:p>
          <a:p>
            <a:r>
              <a:rPr lang="en-US" sz="1800" b="1" dirty="0" smtClean="0"/>
              <a:t> </a:t>
            </a:r>
            <a:r>
              <a:rPr lang="en-US" sz="1800" b="1" dirty="0"/>
              <a:t>Nicholas S. Adams et al. </a:t>
            </a:r>
            <a:r>
              <a:rPr lang="en-US" sz="1800" b="1" i="1" dirty="0">
                <a:solidFill>
                  <a:srgbClr val="0070C0"/>
                </a:solidFill>
              </a:rPr>
              <a:t>The Effects of Motorcycle Helmet Legislation on </a:t>
            </a:r>
            <a:r>
              <a:rPr lang="en-US" sz="1800" b="1" i="1" dirty="0" err="1">
                <a:solidFill>
                  <a:srgbClr val="0070C0"/>
                </a:solidFill>
              </a:rPr>
              <a:t>Craniomaxillofacial</a:t>
            </a:r>
            <a:r>
              <a:rPr lang="en-US" sz="1800" b="1" i="1" dirty="0">
                <a:solidFill>
                  <a:srgbClr val="0070C0"/>
                </a:solidFill>
              </a:rPr>
              <a:t> </a:t>
            </a:r>
            <a:r>
              <a:rPr lang="en-US" sz="1800" b="1" dirty="0"/>
              <a:t>Injuries, Plastic and Reconstructive Surgery (2017). </a:t>
            </a:r>
          </a:p>
          <a:p>
            <a:endParaRPr lang="en-US" sz="1800" dirty="0"/>
          </a:p>
          <a:p>
            <a:pPr marL="0" indent="0">
              <a:buNone/>
            </a:pPr>
            <a:endParaRPr lang="en-US" sz="1800" dirty="0"/>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21</a:t>
            </a:fld>
            <a:endParaRPr lang="en-US" dirty="0"/>
          </a:p>
        </p:txBody>
      </p:sp>
    </p:spTree>
    <p:extLst>
      <p:ext uri="{BB962C8B-B14F-4D97-AF65-F5344CB8AC3E}">
        <p14:creationId xmlns:p14="http://schemas.microsoft.com/office/powerpoint/2010/main" val="666696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a:t>Repeal of the Michigan helmet law: early clinical impacts.</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b="1" dirty="0" smtClean="0"/>
              <a:t>RESULTS</a:t>
            </a:r>
          </a:p>
          <a:p>
            <a:r>
              <a:rPr lang="en-US" sz="2900" b="1" dirty="0" smtClean="0">
                <a:solidFill>
                  <a:srgbClr val="0070C0"/>
                </a:solidFill>
              </a:rPr>
              <a:t>After </a:t>
            </a:r>
            <a:r>
              <a:rPr lang="en-US" sz="2900" b="1" dirty="0">
                <a:solidFill>
                  <a:srgbClr val="0070C0"/>
                </a:solidFill>
              </a:rPr>
              <a:t>the repeal, nonhelmeted </a:t>
            </a:r>
            <a:r>
              <a:rPr lang="en-US" sz="2900" b="1" dirty="0" smtClean="0">
                <a:solidFill>
                  <a:srgbClr val="0070C0"/>
                </a:solidFill>
              </a:rPr>
              <a:t>motorcyclists rose </a:t>
            </a:r>
            <a:r>
              <a:rPr lang="en-US" sz="2900" b="1" dirty="0">
                <a:solidFill>
                  <a:srgbClr val="0070C0"/>
                </a:solidFill>
              </a:rPr>
              <a:t>from 7% to 29</a:t>
            </a:r>
            <a:r>
              <a:rPr lang="en-US" sz="2900" b="1" dirty="0" smtClean="0">
                <a:solidFill>
                  <a:srgbClr val="0070C0"/>
                </a:solidFill>
              </a:rPr>
              <a:t>%.</a:t>
            </a:r>
          </a:p>
          <a:p>
            <a:r>
              <a:rPr lang="en-US" sz="2900" b="1" dirty="0" smtClean="0">
                <a:solidFill>
                  <a:srgbClr val="00B050"/>
                </a:solidFill>
              </a:rPr>
              <a:t>There </a:t>
            </a:r>
            <a:r>
              <a:rPr lang="en-US" sz="2900" b="1" dirty="0">
                <a:solidFill>
                  <a:srgbClr val="00B050"/>
                </a:solidFill>
              </a:rPr>
              <a:t>was no difference in mortality rate after admission; however,</a:t>
            </a:r>
          </a:p>
          <a:p>
            <a:r>
              <a:rPr lang="en-US" sz="2900" b="1" dirty="0" smtClean="0">
                <a:solidFill>
                  <a:srgbClr val="0070C0"/>
                </a:solidFill>
              </a:rPr>
              <a:t>Crash </a:t>
            </a:r>
            <a:r>
              <a:rPr lang="en-US" sz="2900" b="1" dirty="0">
                <a:solidFill>
                  <a:srgbClr val="0070C0"/>
                </a:solidFill>
              </a:rPr>
              <a:t>scene fatalities increased significantly. </a:t>
            </a:r>
            <a:endParaRPr lang="en-US" sz="2900" b="1" dirty="0" smtClean="0">
              <a:solidFill>
                <a:srgbClr val="0070C0"/>
              </a:solidFill>
            </a:endParaRPr>
          </a:p>
          <a:p>
            <a:r>
              <a:rPr lang="en-US" sz="2900" b="1" dirty="0" smtClean="0">
                <a:solidFill>
                  <a:srgbClr val="00B050"/>
                </a:solidFill>
              </a:rPr>
              <a:t>Intensive </a:t>
            </a:r>
            <a:r>
              <a:rPr lang="en-US" sz="2900" b="1" dirty="0">
                <a:solidFill>
                  <a:srgbClr val="00B050"/>
                </a:solidFill>
              </a:rPr>
              <a:t>care unit length of stay, </a:t>
            </a:r>
            <a:r>
              <a:rPr lang="en-US" sz="2900" b="1" dirty="0" smtClean="0">
                <a:solidFill>
                  <a:srgbClr val="00B050"/>
                </a:solidFill>
              </a:rPr>
              <a:t>mechanical ventilation </a:t>
            </a:r>
            <a:r>
              <a:rPr lang="en-US" sz="2900" b="1" dirty="0">
                <a:solidFill>
                  <a:srgbClr val="00B050"/>
                </a:solidFill>
              </a:rPr>
              <a:t>time, and cost of stay were also higher in the nonhelmeted </a:t>
            </a:r>
            <a:r>
              <a:rPr lang="en-US" sz="2900" b="1" dirty="0" smtClean="0">
                <a:solidFill>
                  <a:srgbClr val="00B050"/>
                </a:solidFill>
              </a:rPr>
              <a:t>cohort</a:t>
            </a:r>
            <a:r>
              <a:rPr lang="en-US" sz="2900" dirty="0" smtClean="0"/>
              <a:t>.</a:t>
            </a:r>
            <a:endParaRPr lang="en-US" sz="2900" dirty="0"/>
          </a:p>
          <a:p>
            <a:pPr marL="0" indent="0" algn="ctr">
              <a:buNone/>
            </a:pPr>
            <a:endParaRPr lang="en-US" b="1" dirty="0" smtClean="0"/>
          </a:p>
          <a:p>
            <a:pPr marL="0" indent="0" algn="ctr">
              <a:buNone/>
            </a:pPr>
            <a:r>
              <a:rPr lang="en-US" b="1" dirty="0" smtClean="0"/>
              <a:t>CONCLUSIONS</a:t>
            </a:r>
          </a:p>
          <a:p>
            <a:pPr marL="0" indent="0">
              <a:buNone/>
            </a:pPr>
            <a:r>
              <a:rPr lang="en-US" b="1" dirty="0" smtClean="0">
                <a:solidFill>
                  <a:srgbClr val="FF0000"/>
                </a:solidFill>
              </a:rPr>
              <a:t>Our </a:t>
            </a:r>
            <a:r>
              <a:rPr lang="en-US" b="1" dirty="0">
                <a:solidFill>
                  <a:srgbClr val="FF0000"/>
                </a:solidFill>
              </a:rPr>
              <a:t>study highlights the negative ramifications of repealing a mandatory </a:t>
            </a:r>
            <a:r>
              <a:rPr lang="en-US" b="1" dirty="0" smtClean="0">
                <a:solidFill>
                  <a:srgbClr val="FF0000"/>
                </a:solidFill>
              </a:rPr>
              <a:t>helmet law</a:t>
            </a:r>
            <a:r>
              <a:rPr lang="en-US" b="1" dirty="0">
                <a:solidFill>
                  <a:srgbClr val="FF0000"/>
                </a:solidFill>
              </a:rPr>
              <a:t>. Motorcyclists not wearing helmets increased significantly in a short period of time. </a:t>
            </a:r>
            <a:r>
              <a:rPr lang="en-US" b="1" dirty="0" smtClean="0">
                <a:solidFill>
                  <a:srgbClr val="FF0000"/>
                </a:solidFill>
              </a:rPr>
              <a:t>Nonhelmeted motorcyclists </a:t>
            </a:r>
            <a:r>
              <a:rPr lang="en-US" b="1" dirty="0">
                <a:solidFill>
                  <a:srgbClr val="FF0000"/>
                </a:solidFill>
              </a:rPr>
              <a:t>more frequently died on the scene, spent more time in the intensive care unit, </a:t>
            </a:r>
            <a:r>
              <a:rPr lang="en-US" b="1" dirty="0" smtClean="0">
                <a:solidFill>
                  <a:srgbClr val="FF0000"/>
                </a:solidFill>
              </a:rPr>
              <a:t>required longer </a:t>
            </a:r>
            <a:r>
              <a:rPr lang="en-US" b="1" dirty="0">
                <a:solidFill>
                  <a:srgbClr val="FF0000"/>
                </a:solidFill>
              </a:rPr>
              <a:t>ventilator support, and had higher medical costs.</a:t>
            </a: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22</a:t>
            </a:fld>
            <a:endParaRPr lang="en-US" dirty="0"/>
          </a:p>
        </p:txBody>
      </p:sp>
    </p:spTree>
    <p:extLst>
      <p:ext uri="{BB962C8B-B14F-4D97-AF65-F5344CB8AC3E}">
        <p14:creationId xmlns:p14="http://schemas.microsoft.com/office/powerpoint/2010/main" val="130628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2800" i="1" dirty="0"/>
              <a:t>Analysis of Motorcycle Crashes in Michigan 2009-2012.</a:t>
            </a:r>
          </a:p>
        </p:txBody>
      </p:sp>
      <p:sp>
        <p:nvSpPr>
          <p:cNvPr id="3" name="Content Placeholder 2"/>
          <p:cNvSpPr>
            <a:spLocks noGrp="1"/>
          </p:cNvSpPr>
          <p:nvPr>
            <p:ph idx="1"/>
          </p:nvPr>
        </p:nvSpPr>
        <p:spPr>
          <a:xfrm>
            <a:off x="457200" y="838200"/>
            <a:ext cx="8229600" cy="5715000"/>
          </a:xfrm>
        </p:spPr>
        <p:txBody>
          <a:bodyPr>
            <a:normAutofit fontScale="47500" lnSpcReduction="20000"/>
          </a:bodyPr>
          <a:lstStyle/>
          <a:p>
            <a:pPr marL="0" indent="0" algn="ctr">
              <a:buNone/>
            </a:pPr>
            <a:r>
              <a:rPr lang="en-US" b="1" dirty="0"/>
              <a:t>Key results:</a:t>
            </a:r>
          </a:p>
          <a:p>
            <a:r>
              <a:rPr lang="en-US" b="1" dirty="0" smtClean="0">
                <a:solidFill>
                  <a:srgbClr val="0070C0"/>
                </a:solidFill>
              </a:rPr>
              <a:t>In </a:t>
            </a:r>
            <a:r>
              <a:rPr lang="en-US" b="1" dirty="0">
                <a:solidFill>
                  <a:srgbClr val="0070C0"/>
                </a:solidFill>
              </a:rPr>
              <a:t>the crash population, helmet use dropped from 98% in 2008-2011 to 74% in 2012 and 2013 after modification of the helmet law. </a:t>
            </a:r>
            <a:endParaRPr lang="en-US" b="1" dirty="0" smtClean="0">
              <a:solidFill>
                <a:srgbClr val="0070C0"/>
              </a:solidFill>
            </a:endParaRPr>
          </a:p>
          <a:p>
            <a:pPr marL="0" indent="0">
              <a:buNone/>
            </a:pPr>
            <a:endParaRPr lang="en-US" b="1" dirty="0" smtClean="0">
              <a:solidFill>
                <a:srgbClr val="0070C0"/>
              </a:solidFill>
            </a:endParaRPr>
          </a:p>
          <a:p>
            <a:r>
              <a:rPr lang="en-US" b="1" dirty="0" smtClean="0">
                <a:solidFill>
                  <a:srgbClr val="00B050"/>
                </a:solidFill>
              </a:rPr>
              <a:t>Before </a:t>
            </a:r>
            <a:r>
              <a:rPr lang="en-US" b="1" dirty="0">
                <a:solidFill>
                  <a:srgbClr val="00B050"/>
                </a:solidFill>
              </a:rPr>
              <a:t>and after the modification, the percentage of out-of-state riders who were involved in Michigan crashes has remained stable at 5%. This is one way of estimating whether there has been any change in out-of-state ridership after the modification</a:t>
            </a:r>
            <a:r>
              <a:rPr lang="en-US" b="1" dirty="0" smtClean="0">
                <a:solidFill>
                  <a:srgbClr val="00B050"/>
                </a:solidFill>
              </a:rPr>
              <a:t>.</a:t>
            </a:r>
          </a:p>
          <a:p>
            <a:pPr marL="0" indent="0">
              <a:buNone/>
            </a:pPr>
            <a:endParaRPr lang="en-US" b="1" dirty="0">
              <a:solidFill>
                <a:srgbClr val="00B050"/>
              </a:solidFill>
            </a:endParaRPr>
          </a:p>
          <a:p>
            <a:r>
              <a:rPr lang="en-US" b="1" dirty="0" smtClean="0">
                <a:solidFill>
                  <a:srgbClr val="0070C0"/>
                </a:solidFill>
              </a:rPr>
              <a:t>Helmet </a:t>
            </a:r>
            <a:r>
              <a:rPr lang="en-US" b="1" dirty="0">
                <a:solidFill>
                  <a:srgbClr val="0070C0"/>
                </a:solidFill>
              </a:rPr>
              <a:t>use rates for crash-involved riders </a:t>
            </a:r>
            <a:r>
              <a:rPr lang="en-US" b="1" u="sng" dirty="0">
                <a:solidFill>
                  <a:srgbClr val="FF0000"/>
                </a:solidFill>
              </a:rPr>
              <a:t>age 16-20 </a:t>
            </a:r>
            <a:r>
              <a:rPr lang="en-US" b="1" dirty="0">
                <a:solidFill>
                  <a:srgbClr val="0070C0"/>
                </a:solidFill>
              </a:rPr>
              <a:t>dropped from 97% before the modification to 86% afterwards</a:t>
            </a:r>
            <a:r>
              <a:rPr lang="en-US" b="1" dirty="0" smtClean="0">
                <a:solidFill>
                  <a:srgbClr val="0070C0"/>
                </a:solidFill>
              </a:rPr>
              <a:t>.</a:t>
            </a:r>
          </a:p>
          <a:p>
            <a:pPr marL="0" indent="0">
              <a:buNone/>
            </a:pPr>
            <a:endParaRPr lang="en-US" b="1" dirty="0">
              <a:solidFill>
                <a:srgbClr val="0070C0"/>
              </a:solidFill>
            </a:endParaRPr>
          </a:p>
          <a:p>
            <a:r>
              <a:rPr lang="en-US" b="1" dirty="0" smtClean="0">
                <a:solidFill>
                  <a:srgbClr val="00B050"/>
                </a:solidFill>
              </a:rPr>
              <a:t>Riders </a:t>
            </a:r>
            <a:r>
              <a:rPr lang="en-US" b="1" dirty="0">
                <a:solidFill>
                  <a:srgbClr val="00B050"/>
                </a:solidFill>
              </a:rPr>
              <a:t>without motorcycle endorsements are somewhat less likely to wear a helmet, compared those with endorsements. </a:t>
            </a:r>
            <a:endParaRPr lang="en-US" b="1" dirty="0" smtClean="0">
              <a:solidFill>
                <a:srgbClr val="00B050"/>
              </a:solidFill>
            </a:endParaRPr>
          </a:p>
          <a:p>
            <a:pPr marL="0" indent="0">
              <a:buNone/>
            </a:pPr>
            <a:endParaRPr lang="en-US" b="1" dirty="0" smtClean="0">
              <a:solidFill>
                <a:srgbClr val="00B050"/>
              </a:solidFill>
            </a:endParaRPr>
          </a:p>
          <a:p>
            <a:r>
              <a:rPr lang="en-US" b="1" dirty="0" smtClean="0">
                <a:solidFill>
                  <a:srgbClr val="0070C0"/>
                </a:solidFill>
              </a:rPr>
              <a:t>Risk </a:t>
            </a:r>
            <a:r>
              <a:rPr lang="en-US" b="1" dirty="0">
                <a:solidFill>
                  <a:srgbClr val="0070C0"/>
                </a:solidFill>
              </a:rPr>
              <a:t>of </a:t>
            </a:r>
            <a:r>
              <a:rPr lang="en-US" b="1" dirty="0">
                <a:solidFill>
                  <a:srgbClr val="FF0000"/>
                </a:solidFill>
              </a:rPr>
              <a:t>fatality is 2.8 times higher </a:t>
            </a:r>
            <a:r>
              <a:rPr lang="en-US" b="1" dirty="0">
                <a:solidFill>
                  <a:srgbClr val="0070C0"/>
                </a:solidFill>
              </a:rPr>
              <a:t>for motorcycle riders who are not wearing a helmet. </a:t>
            </a:r>
            <a:endParaRPr lang="en-US" b="1" dirty="0" smtClean="0">
              <a:solidFill>
                <a:srgbClr val="0070C0"/>
              </a:solidFill>
            </a:endParaRPr>
          </a:p>
          <a:p>
            <a:pPr marL="0" indent="0">
              <a:buNone/>
            </a:pPr>
            <a:endParaRPr lang="en-US" b="1" dirty="0" smtClean="0">
              <a:solidFill>
                <a:srgbClr val="0070C0"/>
              </a:solidFill>
            </a:endParaRPr>
          </a:p>
          <a:p>
            <a:r>
              <a:rPr lang="en-US" b="1" dirty="0" smtClean="0">
                <a:solidFill>
                  <a:srgbClr val="00B050"/>
                </a:solidFill>
              </a:rPr>
              <a:t>Risk </a:t>
            </a:r>
            <a:r>
              <a:rPr lang="en-US" b="1" dirty="0">
                <a:solidFill>
                  <a:srgbClr val="00B050"/>
                </a:solidFill>
              </a:rPr>
              <a:t>of </a:t>
            </a:r>
            <a:r>
              <a:rPr lang="en-US" b="1" dirty="0">
                <a:solidFill>
                  <a:srgbClr val="FF0000"/>
                </a:solidFill>
              </a:rPr>
              <a:t>incapacitating injury is 1.4 times higher </a:t>
            </a:r>
            <a:r>
              <a:rPr lang="en-US" b="1" dirty="0">
                <a:solidFill>
                  <a:srgbClr val="00B050"/>
                </a:solidFill>
              </a:rPr>
              <a:t>for motorcycle riders who are not wearing a helmet</a:t>
            </a:r>
            <a:r>
              <a:rPr lang="en-US" b="1" dirty="0" smtClean="0">
                <a:solidFill>
                  <a:srgbClr val="00B050"/>
                </a:solidFill>
              </a:rPr>
              <a:t>.</a:t>
            </a:r>
          </a:p>
          <a:p>
            <a:pPr marL="0" indent="0">
              <a:buNone/>
            </a:pPr>
            <a:endParaRPr lang="en-US" b="1" dirty="0">
              <a:solidFill>
                <a:srgbClr val="00B050"/>
              </a:solidFill>
            </a:endParaRPr>
          </a:p>
          <a:p>
            <a:r>
              <a:rPr lang="en-US" b="1" dirty="0" smtClean="0">
                <a:solidFill>
                  <a:srgbClr val="0070C0"/>
                </a:solidFill>
              </a:rPr>
              <a:t>The </a:t>
            </a:r>
            <a:r>
              <a:rPr lang="en-US" b="1" dirty="0">
                <a:solidFill>
                  <a:srgbClr val="0070C0"/>
                </a:solidFill>
              </a:rPr>
              <a:t>fatality rate in 2013 is the highest in 5 years at 3.6% of crash-involved riders. The overall rate since the modification is 8% higher than the overall rate for the three previous years</a:t>
            </a:r>
            <a:r>
              <a:rPr lang="en-US" b="1" dirty="0" smtClean="0">
                <a:solidFill>
                  <a:srgbClr val="0070C0"/>
                </a:solidFill>
              </a:rPr>
              <a:t>.</a:t>
            </a:r>
          </a:p>
          <a:p>
            <a:pPr marL="0" indent="0">
              <a:buNone/>
            </a:pPr>
            <a:endParaRPr lang="en-US" b="1" dirty="0">
              <a:solidFill>
                <a:srgbClr val="0070C0"/>
              </a:solidFill>
            </a:endParaRPr>
          </a:p>
          <a:p>
            <a:r>
              <a:rPr lang="en-US" b="1" dirty="0" smtClean="0">
                <a:solidFill>
                  <a:srgbClr val="00B050"/>
                </a:solidFill>
              </a:rPr>
              <a:t>Regression </a:t>
            </a:r>
            <a:r>
              <a:rPr lang="en-US" b="1" dirty="0">
                <a:solidFill>
                  <a:srgbClr val="00B050"/>
                </a:solidFill>
              </a:rPr>
              <a:t>models were used to estimate the number of fatalities and serious injuries attributable to changes in helmet use since the modification. Based on these models, 20% </a:t>
            </a:r>
            <a:r>
              <a:rPr lang="en-US" b="1" dirty="0">
                <a:solidFill>
                  <a:srgbClr val="FF0000"/>
                </a:solidFill>
              </a:rPr>
              <a:t>(24 per year)</a:t>
            </a:r>
            <a:r>
              <a:rPr lang="en-US" b="1" dirty="0">
                <a:solidFill>
                  <a:srgbClr val="00B050"/>
                </a:solidFill>
              </a:rPr>
              <a:t> of fatalities and 10% </a:t>
            </a:r>
            <a:r>
              <a:rPr lang="en-US" b="1" dirty="0">
                <a:solidFill>
                  <a:srgbClr val="FF0000"/>
                </a:solidFill>
              </a:rPr>
              <a:t>(71 per year) </a:t>
            </a:r>
            <a:r>
              <a:rPr lang="en-US" b="1" dirty="0">
                <a:solidFill>
                  <a:srgbClr val="00B050"/>
                </a:solidFill>
              </a:rPr>
              <a:t>of serious injuries were estimated to have resulted from reduced helmet use after the helmet-law modification.</a:t>
            </a:r>
          </a:p>
          <a:p>
            <a:pPr marL="0" indent="0">
              <a:buNone/>
            </a:pPr>
            <a:endParaRPr lang="en-US" b="1" dirty="0">
              <a:solidFill>
                <a:srgbClr val="00B050"/>
              </a:solidFill>
            </a:endParaRP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23</a:t>
            </a:fld>
            <a:endParaRPr lang="en-US" dirty="0"/>
          </a:p>
        </p:txBody>
      </p:sp>
    </p:spTree>
    <p:extLst>
      <p:ext uri="{BB962C8B-B14F-4D97-AF65-F5344CB8AC3E}">
        <p14:creationId xmlns:p14="http://schemas.microsoft.com/office/powerpoint/2010/main" val="4172525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dirty="0"/>
              <a:t>Repeal of the Michigan helmet law: the evolving clinical impact. </a:t>
            </a:r>
          </a:p>
        </p:txBody>
      </p:sp>
      <p:sp>
        <p:nvSpPr>
          <p:cNvPr id="3" name="Content Placeholder 2"/>
          <p:cNvSpPr>
            <a:spLocks noGrp="1"/>
          </p:cNvSpPr>
          <p:nvPr>
            <p:ph idx="1"/>
          </p:nvPr>
        </p:nvSpPr>
        <p:spPr>
          <a:xfrm>
            <a:off x="381000" y="1524000"/>
            <a:ext cx="8229600" cy="4800600"/>
          </a:xfrm>
        </p:spPr>
        <p:txBody>
          <a:bodyPr>
            <a:normAutofit fontScale="25000" lnSpcReduction="20000"/>
          </a:bodyPr>
          <a:lstStyle/>
          <a:p>
            <a:pPr marL="0" indent="0" algn="ctr">
              <a:buNone/>
            </a:pPr>
            <a:r>
              <a:rPr lang="en-US" sz="7400" b="1" dirty="0"/>
              <a:t>RESULTS</a:t>
            </a:r>
            <a:r>
              <a:rPr lang="en-US" sz="7400" b="1" dirty="0" smtClean="0"/>
              <a:t>:</a:t>
            </a:r>
          </a:p>
          <a:p>
            <a:r>
              <a:rPr lang="en-US" sz="8000" b="1" dirty="0" smtClean="0">
                <a:solidFill>
                  <a:srgbClr val="00B050"/>
                </a:solidFill>
              </a:rPr>
              <a:t>Nonhelmeted </a:t>
            </a:r>
            <a:r>
              <a:rPr lang="en-US" sz="8000" b="1" dirty="0">
                <a:solidFill>
                  <a:srgbClr val="00B050"/>
                </a:solidFill>
              </a:rPr>
              <a:t>riders increased from 7</a:t>
            </a:r>
            <a:r>
              <a:rPr lang="en-US" sz="8000" b="1" dirty="0" smtClean="0">
                <a:solidFill>
                  <a:srgbClr val="00B050"/>
                </a:solidFill>
              </a:rPr>
              <a:t>% to </a:t>
            </a:r>
            <a:r>
              <a:rPr lang="en-US" sz="8000" b="1" dirty="0">
                <a:solidFill>
                  <a:srgbClr val="00B050"/>
                </a:solidFill>
              </a:rPr>
              <a:t>28% after the repeal. </a:t>
            </a:r>
            <a:endParaRPr lang="en-US" sz="8000" b="1" dirty="0" smtClean="0">
              <a:solidFill>
                <a:srgbClr val="00B050"/>
              </a:solidFill>
            </a:endParaRPr>
          </a:p>
          <a:p>
            <a:r>
              <a:rPr lang="en-US" sz="8000" b="1" dirty="0" smtClean="0">
                <a:solidFill>
                  <a:srgbClr val="0070C0"/>
                </a:solidFill>
              </a:rPr>
              <a:t>Nonhelmeted </a:t>
            </a:r>
            <a:r>
              <a:rPr lang="en-US" sz="8000" b="1" dirty="0">
                <a:solidFill>
                  <a:srgbClr val="0070C0"/>
                </a:solidFill>
              </a:rPr>
              <a:t>crash scene fatalities were higher after the </a:t>
            </a:r>
            <a:r>
              <a:rPr lang="en-US" sz="8000" b="1" dirty="0" smtClean="0">
                <a:solidFill>
                  <a:srgbClr val="0070C0"/>
                </a:solidFill>
              </a:rPr>
              <a:t>repeal.</a:t>
            </a:r>
            <a:endParaRPr lang="en-US" sz="8000" b="1" dirty="0">
              <a:solidFill>
                <a:srgbClr val="0070C0"/>
              </a:solidFill>
            </a:endParaRPr>
          </a:p>
          <a:p>
            <a:r>
              <a:rPr lang="en-US" sz="8000" b="1" dirty="0">
                <a:solidFill>
                  <a:srgbClr val="00B050"/>
                </a:solidFill>
              </a:rPr>
              <a:t>The nonhelmeted cohort had significantly higher in-patient </a:t>
            </a:r>
            <a:r>
              <a:rPr lang="en-US" sz="8000" b="1" dirty="0" smtClean="0">
                <a:solidFill>
                  <a:srgbClr val="00B050"/>
                </a:solidFill>
              </a:rPr>
              <a:t>mortality. </a:t>
            </a:r>
          </a:p>
          <a:p>
            <a:r>
              <a:rPr lang="en-US" sz="8000" b="1" dirty="0" smtClean="0">
                <a:solidFill>
                  <a:srgbClr val="0070C0"/>
                </a:solidFill>
              </a:rPr>
              <a:t>The </a:t>
            </a:r>
            <a:r>
              <a:rPr lang="en-US" sz="8000" b="1" dirty="0">
                <a:solidFill>
                  <a:srgbClr val="0070C0"/>
                </a:solidFill>
              </a:rPr>
              <a:t>nonhelmeted cohort had </a:t>
            </a:r>
            <a:r>
              <a:rPr lang="en-US" sz="8000" b="1" dirty="0" smtClean="0">
                <a:solidFill>
                  <a:srgbClr val="0070C0"/>
                </a:solidFill>
              </a:rPr>
              <a:t>significantly higher injury severity score. </a:t>
            </a:r>
          </a:p>
          <a:p>
            <a:r>
              <a:rPr lang="en-US" sz="8000" b="1" dirty="0" smtClean="0">
                <a:solidFill>
                  <a:srgbClr val="00B050"/>
                </a:solidFill>
              </a:rPr>
              <a:t>The </a:t>
            </a:r>
            <a:r>
              <a:rPr lang="en-US" sz="8000" b="1" dirty="0">
                <a:solidFill>
                  <a:srgbClr val="00B050"/>
                </a:solidFill>
              </a:rPr>
              <a:t>nonhelmeted cohort had significantly </a:t>
            </a:r>
            <a:r>
              <a:rPr lang="en-US" sz="8000" b="1" dirty="0" smtClean="0">
                <a:solidFill>
                  <a:srgbClr val="00B050"/>
                </a:solidFill>
              </a:rPr>
              <a:t>higher </a:t>
            </a:r>
            <a:r>
              <a:rPr lang="en-US" sz="8000" b="1" dirty="0">
                <a:solidFill>
                  <a:srgbClr val="00B050"/>
                </a:solidFill>
              </a:rPr>
              <a:t>abbreviated injury scale </a:t>
            </a:r>
            <a:r>
              <a:rPr lang="en-US" sz="8000" b="1" dirty="0" smtClean="0">
                <a:solidFill>
                  <a:srgbClr val="00B050"/>
                </a:solidFill>
              </a:rPr>
              <a:t>head. </a:t>
            </a:r>
          </a:p>
          <a:p>
            <a:r>
              <a:rPr lang="en-US" sz="8000" b="1" dirty="0" smtClean="0">
                <a:solidFill>
                  <a:srgbClr val="0070C0"/>
                </a:solidFill>
              </a:rPr>
              <a:t>Nonhelmeted </a:t>
            </a:r>
            <a:r>
              <a:rPr lang="en-US" sz="8000" b="1" dirty="0">
                <a:solidFill>
                  <a:srgbClr val="0070C0"/>
                </a:solidFill>
              </a:rPr>
              <a:t>riders </a:t>
            </a:r>
            <a:r>
              <a:rPr lang="en-US" sz="8000" b="1" dirty="0" smtClean="0">
                <a:solidFill>
                  <a:srgbClr val="0070C0"/>
                </a:solidFill>
              </a:rPr>
              <a:t>had increased </a:t>
            </a:r>
            <a:r>
              <a:rPr lang="en-US" sz="8000" b="1" dirty="0">
                <a:solidFill>
                  <a:srgbClr val="0070C0"/>
                </a:solidFill>
              </a:rPr>
              <a:t>alcohol use, intensive care unit length of stay and need for mechanical ventilation. </a:t>
            </a:r>
            <a:endParaRPr lang="en-US" sz="8000" b="1" dirty="0" smtClean="0">
              <a:solidFill>
                <a:srgbClr val="0070C0"/>
              </a:solidFill>
            </a:endParaRPr>
          </a:p>
          <a:p>
            <a:r>
              <a:rPr lang="en-US" sz="8000" b="1" dirty="0" smtClean="0">
                <a:solidFill>
                  <a:srgbClr val="00B050"/>
                </a:solidFill>
              </a:rPr>
              <a:t>The median hospital </a:t>
            </a:r>
            <a:r>
              <a:rPr lang="en-US" sz="8000" b="1" dirty="0">
                <a:solidFill>
                  <a:srgbClr val="00B050"/>
                </a:solidFill>
              </a:rPr>
              <a:t>cost for the non-helmeted cohort was </a:t>
            </a:r>
            <a:r>
              <a:rPr lang="en-US" sz="8000" b="1" dirty="0" smtClean="0">
                <a:solidFill>
                  <a:srgbClr val="00B050"/>
                </a:solidFill>
              </a:rPr>
              <a:t>higher.</a:t>
            </a:r>
          </a:p>
          <a:p>
            <a:endParaRPr lang="en-US" sz="5000" b="1" dirty="0"/>
          </a:p>
          <a:p>
            <a:pPr marL="0" indent="0" algn="ctr">
              <a:buNone/>
            </a:pPr>
            <a:r>
              <a:rPr lang="en-US" sz="7400" b="1" dirty="0"/>
              <a:t>CONCLUSIONS</a:t>
            </a:r>
            <a:r>
              <a:rPr lang="en-US" sz="7400" b="1" dirty="0" smtClean="0"/>
              <a:t>:</a:t>
            </a:r>
          </a:p>
          <a:p>
            <a:pPr marL="0" indent="0">
              <a:buNone/>
            </a:pPr>
            <a:r>
              <a:rPr lang="en-US" sz="8000" b="1" dirty="0" smtClean="0">
                <a:solidFill>
                  <a:srgbClr val="FF0000"/>
                </a:solidFill>
              </a:rPr>
              <a:t>The </a:t>
            </a:r>
            <a:r>
              <a:rPr lang="en-US" sz="8000" b="1" dirty="0">
                <a:solidFill>
                  <a:srgbClr val="FF0000"/>
                </a:solidFill>
              </a:rPr>
              <a:t>impact of the Michigan helmet law repeal continues to evolve. Three years </a:t>
            </a:r>
            <a:r>
              <a:rPr lang="en-US" sz="8000" b="1" dirty="0" smtClean="0">
                <a:solidFill>
                  <a:srgbClr val="FF0000"/>
                </a:solidFill>
              </a:rPr>
              <a:t>after this </a:t>
            </a:r>
            <a:r>
              <a:rPr lang="en-US" sz="8000" b="1" dirty="0">
                <a:solidFill>
                  <a:srgbClr val="FF0000"/>
                </a:solidFill>
              </a:rPr>
              <a:t>legislative change, we are now observing increased injury severity score, higher in-patient mortality</a:t>
            </a:r>
            <a:r>
              <a:rPr lang="en-US" sz="8000" b="1" dirty="0" smtClean="0">
                <a:solidFill>
                  <a:srgbClr val="FF0000"/>
                </a:solidFill>
              </a:rPr>
              <a:t>, and </a:t>
            </a:r>
            <a:r>
              <a:rPr lang="en-US" sz="8000" b="1" dirty="0">
                <a:solidFill>
                  <a:srgbClr val="FF0000"/>
                </a:solidFill>
              </a:rPr>
              <a:t>worse neurologic injury.</a:t>
            </a: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24</a:t>
            </a:fld>
            <a:endParaRPr lang="en-US" dirty="0"/>
          </a:p>
        </p:txBody>
      </p:sp>
    </p:spTree>
    <p:extLst>
      <p:ext uri="{BB962C8B-B14F-4D97-AF65-F5344CB8AC3E}">
        <p14:creationId xmlns:p14="http://schemas.microsoft.com/office/powerpoint/2010/main" val="2549539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47800"/>
          </a:xfrm>
        </p:spPr>
        <p:txBody>
          <a:bodyPr>
            <a:noAutofit/>
          </a:bodyPr>
          <a:lstStyle/>
          <a:p>
            <a:r>
              <a:rPr lang="en-US" sz="2800" b="1" i="1" dirty="0"/>
              <a:t>The Impact of Michigan’s Partial Repeal of the Universal Motorcycle Helmet Law on Helmet Use, Fatalities, and Head Injuries. </a:t>
            </a:r>
          </a:p>
        </p:txBody>
      </p:sp>
      <p:sp>
        <p:nvSpPr>
          <p:cNvPr id="3" name="Content Placeholder 2"/>
          <p:cNvSpPr>
            <a:spLocks noGrp="1"/>
          </p:cNvSpPr>
          <p:nvPr>
            <p:ph idx="1"/>
          </p:nvPr>
        </p:nvSpPr>
        <p:spPr/>
        <p:txBody>
          <a:bodyPr>
            <a:normAutofit/>
          </a:bodyPr>
          <a:lstStyle/>
          <a:p>
            <a:pPr marL="0" indent="0" algn="ctr">
              <a:buNone/>
            </a:pPr>
            <a:r>
              <a:rPr lang="en-US" sz="2000" b="1" dirty="0" smtClean="0"/>
              <a:t>FINDINGS</a:t>
            </a:r>
          </a:p>
          <a:p>
            <a:r>
              <a:rPr lang="en-US" sz="2000" b="1" dirty="0" smtClean="0">
                <a:solidFill>
                  <a:srgbClr val="0070C0"/>
                </a:solidFill>
              </a:rPr>
              <a:t>Helmet </a:t>
            </a:r>
            <a:r>
              <a:rPr lang="en-US" sz="2000" b="1" dirty="0">
                <a:solidFill>
                  <a:srgbClr val="0070C0"/>
                </a:solidFill>
              </a:rPr>
              <a:t>use decreased in crash </a:t>
            </a:r>
            <a:r>
              <a:rPr lang="en-US" sz="2000" b="1" dirty="0" smtClean="0">
                <a:solidFill>
                  <a:srgbClr val="0070C0"/>
                </a:solidFill>
              </a:rPr>
              <a:t>involved riders after repeal</a:t>
            </a:r>
          </a:p>
          <a:p>
            <a:r>
              <a:rPr lang="en-US" sz="2000" b="1" dirty="0" smtClean="0">
                <a:solidFill>
                  <a:srgbClr val="00B050"/>
                </a:solidFill>
              </a:rPr>
              <a:t>Helmet use decreased in trauma involved riders after repeal</a:t>
            </a:r>
            <a:endParaRPr lang="en-US" sz="2000" b="1" dirty="0">
              <a:solidFill>
                <a:srgbClr val="00B050"/>
              </a:solidFill>
            </a:endParaRPr>
          </a:p>
          <a:p>
            <a:r>
              <a:rPr lang="en-US" sz="2000" b="1" dirty="0" smtClean="0">
                <a:solidFill>
                  <a:srgbClr val="0070C0"/>
                </a:solidFill>
              </a:rPr>
              <a:t>Overall fatalities </a:t>
            </a:r>
            <a:r>
              <a:rPr lang="en-US" sz="2000" b="1" dirty="0">
                <a:solidFill>
                  <a:srgbClr val="0070C0"/>
                </a:solidFill>
              </a:rPr>
              <a:t>did not change </a:t>
            </a:r>
          </a:p>
          <a:p>
            <a:r>
              <a:rPr lang="en-US" sz="2000" b="1" dirty="0" smtClean="0">
                <a:solidFill>
                  <a:srgbClr val="00B050"/>
                </a:solidFill>
              </a:rPr>
              <a:t>Head </a:t>
            </a:r>
            <a:r>
              <a:rPr lang="en-US" sz="2000" b="1" dirty="0">
                <a:solidFill>
                  <a:srgbClr val="00B050"/>
                </a:solidFill>
              </a:rPr>
              <a:t>injuries </a:t>
            </a:r>
            <a:r>
              <a:rPr lang="en-US" sz="2000" b="1" dirty="0" smtClean="0">
                <a:solidFill>
                  <a:srgbClr val="00B050"/>
                </a:solidFill>
              </a:rPr>
              <a:t>and neurosurgical intervention </a:t>
            </a:r>
            <a:r>
              <a:rPr lang="en-US" sz="2000" b="1" dirty="0">
                <a:solidFill>
                  <a:srgbClr val="00B050"/>
                </a:solidFill>
              </a:rPr>
              <a:t>increased </a:t>
            </a:r>
            <a:r>
              <a:rPr lang="en-US" sz="2000" b="1" dirty="0" smtClean="0">
                <a:solidFill>
                  <a:srgbClr val="00B050"/>
                </a:solidFill>
              </a:rPr>
              <a:t>after repeal</a:t>
            </a:r>
          </a:p>
          <a:p>
            <a:r>
              <a:rPr lang="en-US" sz="2000" b="1" dirty="0" smtClean="0">
                <a:solidFill>
                  <a:srgbClr val="0070C0"/>
                </a:solidFill>
              </a:rPr>
              <a:t>Helmet nonuse, alcohol intoxication, intersection crashes </a:t>
            </a:r>
            <a:r>
              <a:rPr lang="en-US" sz="2000" b="1" dirty="0">
                <a:solidFill>
                  <a:srgbClr val="0070C0"/>
                </a:solidFill>
              </a:rPr>
              <a:t>and crashes at higher speed limits </a:t>
            </a:r>
            <a:r>
              <a:rPr lang="en-US" sz="2000" b="1" dirty="0" smtClean="0">
                <a:solidFill>
                  <a:srgbClr val="0070C0"/>
                </a:solidFill>
              </a:rPr>
              <a:t>increased fatality </a:t>
            </a:r>
            <a:r>
              <a:rPr lang="en-US" sz="2000" b="1" dirty="0">
                <a:solidFill>
                  <a:srgbClr val="0070C0"/>
                </a:solidFill>
              </a:rPr>
              <a:t>risk. </a:t>
            </a:r>
            <a:endParaRPr lang="en-US" sz="2000" b="1" dirty="0" smtClean="0">
              <a:solidFill>
                <a:srgbClr val="0070C0"/>
              </a:solidFill>
            </a:endParaRPr>
          </a:p>
          <a:p>
            <a:r>
              <a:rPr lang="en-US" sz="2000" b="1" dirty="0" smtClean="0">
                <a:solidFill>
                  <a:srgbClr val="00B050"/>
                </a:solidFill>
              </a:rPr>
              <a:t>Helmet </a:t>
            </a:r>
            <a:r>
              <a:rPr lang="en-US" sz="2000" b="1" dirty="0">
                <a:solidFill>
                  <a:srgbClr val="00B050"/>
                </a:solidFill>
              </a:rPr>
              <a:t>nonuse </a:t>
            </a:r>
            <a:r>
              <a:rPr lang="en-US" sz="2000" b="1" dirty="0" smtClean="0">
                <a:solidFill>
                  <a:srgbClr val="00B050"/>
                </a:solidFill>
              </a:rPr>
              <a:t>and </a:t>
            </a:r>
            <a:r>
              <a:rPr lang="en-US" sz="2000" b="1" dirty="0">
                <a:solidFill>
                  <a:srgbClr val="00B050"/>
                </a:solidFill>
              </a:rPr>
              <a:t>alcohol intoxication </a:t>
            </a:r>
            <a:r>
              <a:rPr lang="en-US" sz="2000" b="1" dirty="0" smtClean="0">
                <a:solidFill>
                  <a:srgbClr val="00B050"/>
                </a:solidFill>
              </a:rPr>
              <a:t>increased </a:t>
            </a:r>
            <a:r>
              <a:rPr lang="en-US" sz="2000" b="1" dirty="0">
                <a:solidFill>
                  <a:srgbClr val="00B050"/>
                </a:solidFill>
              </a:rPr>
              <a:t>odds of head injury</a:t>
            </a:r>
            <a:r>
              <a:rPr lang="en-US" sz="2000" b="1" dirty="0" smtClean="0">
                <a:solidFill>
                  <a:srgbClr val="00B050"/>
                </a:solidFill>
              </a:rPr>
              <a:t>.</a:t>
            </a:r>
          </a:p>
          <a:p>
            <a:pPr marL="0" indent="0">
              <a:buNone/>
            </a:pPr>
            <a:endParaRPr lang="en-US" sz="1600" b="1" dirty="0">
              <a:solidFill>
                <a:srgbClr val="00B050"/>
              </a:solidFill>
            </a:endParaRPr>
          </a:p>
          <a:p>
            <a:pPr marL="0" indent="0" algn="ctr">
              <a:buNone/>
            </a:pPr>
            <a:r>
              <a:rPr lang="en-US" sz="2000" b="1" dirty="0" smtClean="0"/>
              <a:t>Conclusions </a:t>
            </a:r>
          </a:p>
          <a:p>
            <a:pPr marL="0" indent="0" algn="ctr">
              <a:buNone/>
            </a:pPr>
            <a:r>
              <a:rPr lang="en-US" sz="2000" b="1" dirty="0" smtClean="0">
                <a:solidFill>
                  <a:srgbClr val="FF0000"/>
                </a:solidFill>
              </a:rPr>
              <a:t>Michigan’s </a:t>
            </a:r>
            <a:r>
              <a:rPr lang="en-US" sz="2000" b="1" dirty="0">
                <a:solidFill>
                  <a:srgbClr val="FF0000"/>
                </a:solidFill>
              </a:rPr>
              <a:t>helmet law repeal resulted in a 24% </a:t>
            </a:r>
            <a:r>
              <a:rPr lang="en-US" sz="2000" b="1" dirty="0" smtClean="0">
                <a:solidFill>
                  <a:srgbClr val="FF0000"/>
                </a:solidFill>
              </a:rPr>
              <a:t>to 27</a:t>
            </a:r>
            <a:r>
              <a:rPr lang="en-US" sz="2000" b="1" dirty="0">
                <a:solidFill>
                  <a:srgbClr val="FF0000"/>
                </a:solidFill>
              </a:rPr>
              <a:t>% helmet use </a:t>
            </a:r>
            <a:r>
              <a:rPr lang="en-US" sz="2000" b="1" dirty="0" smtClean="0">
                <a:solidFill>
                  <a:srgbClr val="FF0000"/>
                </a:solidFill>
              </a:rPr>
              <a:t>decline among </a:t>
            </a:r>
            <a:r>
              <a:rPr lang="en-US" sz="2000" b="1" dirty="0">
                <a:solidFill>
                  <a:srgbClr val="FF0000"/>
                </a:solidFill>
              </a:rPr>
              <a:t>riders in crashes and a 14% increase in head injury.</a:t>
            </a: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25</a:t>
            </a:fld>
            <a:endParaRPr lang="en-US" dirty="0"/>
          </a:p>
        </p:txBody>
      </p:sp>
    </p:spTree>
    <p:extLst>
      <p:ext uri="{BB962C8B-B14F-4D97-AF65-F5344CB8AC3E}">
        <p14:creationId xmlns:p14="http://schemas.microsoft.com/office/powerpoint/2010/main" val="3903258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The Effects of Motorcycle Helmet Legislation on </a:t>
            </a:r>
            <a:r>
              <a:rPr lang="en-US" sz="2800" b="1" dirty="0" err="1"/>
              <a:t>Craniomaxillofacial</a:t>
            </a:r>
            <a:r>
              <a:rPr lang="en-US" sz="2800" b="1" dirty="0"/>
              <a:t> Injuries</a:t>
            </a:r>
          </a:p>
        </p:txBody>
      </p:sp>
      <p:sp>
        <p:nvSpPr>
          <p:cNvPr id="3" name="Content Placeholder 2"/>
          <p:cNvSpPr>
            <a:spLocks noGrp="1"/>
          </p:cNvSpPr>
          <p:nvPr>
            <p:ph idx="1"/>
          </p:nvPr>
        </p:nvSpPr>
        <p:spPr/>
        <p:txBody>
          <a:bodyPr>
            <a:normAutofit/>
          </a:bodyPr>
          <a:lstStyle/>
          <a:p>
            <a:r>
              <a:rPr lang="en-US" sz="2400" b="1" dirty="0" smtClean="0">
                <a:solidFill>
                  <a:srgbClr val="0070C0"/>
                </a:solidFill>
              </a:rPr>
              <a:t>CMF injuries were analyzed 3 yrs. before and 3 yrs. after law change</a:t>
            </a:r>
          </a:p>
          <a:p>
            <a:r>
              <a:rPr lang="en-US" sz="2400" b="1" dirty="0" smtClean="0">
                <a:solidFill>
                  <a:srgbClr val="00B050"/>
                </a:solidFill>
              </a:rPr>
              <a:t>Under the new law, the proportion of motorcycle trauma patients who were riding w/o helmets more than doubled</a:t>
            </a:r>
          </a:p>
          <a:p>
            <a:r>
              <a:rPr lang="en-US" sz="2400" b="1" dirty="0" smtClean="0">
                <a:solidFill>
                  <a:srgbClr val="0070C0"/>
                </a:solidFill>
              </a:rPr>
              <a:t>Compared to helmeted patients, those not wearing helmets were about twice as likely to sustain CMF injuries</a:t>
            </a:r>
          </a:p>
          <a:p>
            <a:r>
              <a:rPr lang="en-US" sz="2400" b="1" dirty="0" smtClean="0">
                <a:solidFill>
                  <a:srgbClr val="00B050"/>
                </a:solidFill>
              </a:rPr>
              <a:t>The difference was significant for both fractures and soft tissue injuries.</a:t>
            </a:r>
          </a:p>
          <a:p>
            <a:r>
              <a:rPr lang="en-US" sz="2400" b="1" dirty="0" smtClean="0">
                <a:solidFill>
                  <a:srgbClr val="0070C0"/>
                </a:solidFill>
              </a:rPr>
              <a:t>Patients w/o helmets has higher injury severity scores</a:t>
            </a:r>
          </a:p>
          <a:p>
            <a:r>
              <a:rPr lang="en-US" sz="2400" b="1" dirty="0" smtClean="0">
                <a:solidFill>
                  <a:srgbClr val="00B050"/>
                </a:solidFill>
              </a:rPr>
              <a:t>Before &amp; after the change in the helmet law, unhelmeted patients had higher blood alcohol content. </a:t>
            </a:r>
            <a:endParaRPr lang="en-US" sz="2400" b="1" dirty="0">
              <a:solidFill>
                <a:srgbClr val="00B050"/>
              </a:solidFill>
            </a:endParaRPr>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26</a:t>
            </a:fld>
            <a:endParaRPr lang="en-US" dirty="0"/>
          </a:p>
        </p:txBody>
      </p:sp>
    </p:spTree>
    <p:extLst>
      <p:ext uri="{BB962C8B-B14F-4D97-AF65-F5344CB8AC3E}">
        <p14:creationId xmlns:p14="http://schemas.microsoft.com/office/powerpoint/2010/main" val="219791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Five years of data and five </a:t>
            </a:r>
            <a:r>
              <a:rPr lang="en-US" b="1" smtClean="0"/>
              <a:t>Michigan specific </a:t>
            </a:r>
            <a:r>
              <a:rPr lang="en-US" b="1" dirty="0" smtClean="0"/>
              <a:t>research studies show: </a:t>
            </a:r>
          </a:p>
          <a:p>
            <a:endParaRPr lang="en-US" b="1" dirty="0"/>
          </a:p>
          <a:p>
            <a:pPr marL="0" indent="0" algn="ctr">
              <a:buNone/>
            </a:pPr>
            <a:r>
              <a:rPr lang="en-US" b="1" dirty="0" smtClean="0">
                <a:solidFill>
                  <a:srgbClr val="FF0000"/>
                </a:solidFill>
              </a:rPr>
              <a:t>Repealing our all-rider helmet law was a tragic, costly and deadly mistake</a:t>
            </a:r>
          </a:p>
          <a:p>
            <a:endParaRPr lang="en-US" dirty="0"/>
          </a:p>
        </p:txBody>
      </p:sp>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27</a:t>
            </a:fld>
            <a:endParaRPr lang="en-US" dirty="0"/>
          </a:p>
        </p:txBody>
      </p:sp>
    </p:spTree>
    <p:extLst>
      <p:ext uri="{BB962C8B-B14F-4D97-AF65-F5344CB8AC3E}">
        <p14:creationId xmlns:p14="http://schemas.microsoft.com/office/powerpoint/2010/main" val="209969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Michigan Motorcyclist Fatalities per Year 1992 - 2018</a:t>
            </a:r>
            <a:endParaRPr lang="en-US" sz="2800" b="1" dirty="0"/>
          </a:p>
        </p:txBody>
      </p:sp>
      <p:graphicFrame>
        <p:nvGraphicFramePr>
          <p:cNvPr id="3" name="Chart 2"/>
          <p:cNvGraphicFramePr/>
          <p:nvPr>
            <p:extLst>
              <p:ext uri="{D42A27DB-BD31-4B8C-83A1-F6EECF244321}">
                <p14:modId xmlns:p14="http://schemas.microsoft.com/office/powerpoint/2010/main" val="2108036745"/>
              </p:ext>
            </p:extLst>
          </p:nvPr>
        </p:nvGraphicFramePr>
        <p:xfrm>
          <a:off x="228600" y="1295400"/>
          <a:ext cx="84582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3</a:t>
            </a:fld>
            <a:endParaRPr lang="en-US" dirty="0"/>
          </a:p>
        </p:txBody>
      </p:sp>
    </p:spTree>
    <p:extLst>
      <p:ext uri="{BB962C8B-B14F-4D97-AF65-F5344CB8AC3E}">
        <p14:creationId xmlns:p14="http://schemas.microsoft.com/office/powerpoint/2010/main" val="1481337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200" b="1" dirty="0" smtClean="0"/>
              <a:t>Michigan Motorcyclist Fatalities 2007 - 2018</a:t>
            </a:r>
            <a:endParaRPr lang="en-US" sz="3200" b="1" dirty="0"/>
          </a:p>
        </p:txBody>
      </p:sp>
      <p:graphicFrame>
        <p:nvGraphicFramePr>
          <p:cNvPr id="3" name="Chart 2"/>
          <p:cNvGraphicFramePr/>
          <p:nvPr>
            <p:extLst>
              <p:ext uri="{D42A27DB-BD31-4B8C-83A1-F6EECF244321}">
                <p14:modId xmlns:p14="http://schemas.microsoft.com/office/powerpoint/2010/main" val="1457327304"/>
              </p:ext>
            </p:extLst>
          </p:nvPr>
        </p:nvGraphicFramePr>
        <p:xfrm>
          <a:off x="381000" y="1219200"/>
          <a:ext cx="83058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4</a:t>
            </a:fld>
            <a:endParaRPr lang="en-US" dirty="0"/>
          </a:p>
        </p:txBody>
      </p:sp>
    </p:spTree>
    <p:extLst>
      <p:ext uri="{BB962C8B-B14F-4D97-AF65-F5344CB8AC3E}">
        <p14:creationId xmlns:p14="http://schemas.microsoft.com/office/powerpoint/2010/main" val="1734037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Average Fatalities per Year </a:t>
            </a:r>
            <a:endParaRPr lang="en-US" sz="3200" b="1" dirty="0"/>
          </a:p>
        </p:txBody>
      </p:sp>
      <p:graphicFrame>
        <p:nvGraphicFramePr>
          <p:cNvPr id="3" name="Chart 2"/>
          <p:cNvGraphicFramePr/>
          <p:nvPr>
            <p:extLst>
              <p:ext uri="{D42A27DB-BD31-4B8C-83A1-F6EECF244321}">
                <p14:modId xmlns:p14="http://schemas.microsoft.com/office/powerpoint/2010/main" val="1264202499"/>
              </p:ext>
            </p:extLst>
          </p:nvPr>
        </p:nvGraphicFramePr>
        <p:xfrm>
          <a:off x="609600" y="1828800"/>
          <a:ext cx="8153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5</a:t>
            </a:fld>
            <a:endParaRPr lang="en-US" dirty="0"/>
          </a:p>
        </p:txBody>
      </p:sp>
    </p:spTree>
    <p:extLst>
      <p:ext uri="{BB962C8B-B14F-4D97-AF65-F5344CB8AC3E}">
        <p14:creationId xmlns:p14="http://schemas.microsoft.com/office/powerpoint/2010/main" val="3728084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b="1" dirty="0" smtClean="0"/>
              <a:t>Michigan MC Registrations 2007 - 2018</a:t>
            </a:r>
            <a:endParaRPr lang="en-US" sz="3600" b="1" dirty="0"/>
          </a:p>
        </p:txBody>
      </p:sp>
      <p:graphicFrame>
        <p:nvGraphicFramePr>
          <p:cNvPr id="3" name="Chart 2"/>
          <p:cNvGraphicFramePr/>
          <p:nvPr>
            <p:extLst>
              <p:ext uri="{D42A27DB-BD31-4B8C-83A1-F6EECF244321}">
                <p14:modId xmlns:p14="http://schemas.microsoft.com/office/powerpoint/2010/main" val="1682217497"/>
              </p:ext>
            </p:extLst>
          </p:nvPr>
        </p:nvGraphicFramePr>
        <p:xfrm>
          <a:off x="381000" y="1752600"/>
          <a:ext cx="8153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6</a:t>
            </a:fld>
            <a:endParaRPr lang="en-US" dirty="0"/>
          </a:p>
        </p:txBody>
      </p:sp>
    </p:spTree>
    <p:extLst>
      <p:ext uri="{BB962C8B-B14F-4D97-AF65-F5344CB8AC3E}">
        <p14:creationId xmlns:p14="http://schemas.microsoft.com/office/powerpoint/2010/main" val="331113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t>Average Registrations </a:t>
            </a:r>
            <a:endParaRPr lang="en-US" sz="3600" b="1" dirty="0"/>
          </a:p>
        </p:txBody>
      </p:sp>
      <p:graphicFrame>
        <p:nvGraphicFramePr>
          <p:cNvPr id="3" name="Chart 2"/>
          <p:cNvGraphicFramePr/>
          <p:nvPr>
            <p:extLst>
              <p:ext uri="{D42A27DB-BD31-4B8C-83A1-F6EECF244321}">
                <p14:modId xmlns:p14="http://schemas.microsoft.com/office/powerpoint/2010/main" val="280585426"/>
              </p:ext>
            </p:extLst>
          </p:nvPr>
        </p:nvGraphicFramePr>
        <p:xfrm>
          <a:off x="914400" y="1752600"/>
          <a:ext cx="7239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7</a:t>
            </a:fld>
            <a:endParaRPr lang="en-US" dirty="0"/>
          </a:p>
        </p:txBody>
      </p:sp>
    </p:spTree>
    <p:extLst>
      <p:ext uri="{BB962C8B-B14F-4D97-AF65-F5344CB8AC3E}">
        <p14:creationId xmlns:p14="http://schemas.microsoft.com/office/powerpoint/2010/main" val="605103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b="1" dirty="0" smtClean="0"/>
              <a:t>Fatality Rate per 100,000 Registrations</a:t>
            </a:r>
            <a:endParaRPr lang="en-US" sz="3600" b="1" dirty="0"/>
          </a:p>
        </p:txBody>
      </p:sp>
      <p:graphicFrame>
        <p:nvGraphicFramePr>
          <p:cNvPr id="3" name="Chart 2"/>
          <p:cNvGraphicFramePr/>
          <p:nvPr>
            <p:extLst>
              <p:ext uri="{D42A27DB-BD31-4B8C-83A1-F6EECF244321}">
                <p14:modId xmlns:p14="http://schemas.microsoft.com/office/powerpoint/2010/main" val="2879872413"/>
              </p:ext>
            </p:extLst>
          </p:nvPr>
        </p:nvGraphicFramePr>
        <p:xfrm>
          <a:off x="381000" y="1371600"/>
          <a:ext cx="8077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8</a:t>
            </a:fld>
            <a:endParaRPr lang="en-US" dirty="0"/>
          </a:p>
        </p:txBody>
      </p:sp>
    </p:spTree>
    <p:extLst>
      <p:ext uri="{BB962C8B-B14F-4D97-AF65-F5344CB8AC3E}">
        <p14:creationId xmlns:p14="http://schemas.microsoft.com/office/powerpoint/2010/main" val="361606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Autofit/>
          </a:bodyPr>
          <a:lstStyle/>
          <a:p>
            <a:r>
              <a:rPr lang="en-US" sz="3600" b="1" dirty="0" smtClean="0"/>
              <a:t>Average Fatality Rates – Registrations</a:t>
            </a:r>
            <a:br>
              <a:rPr lang="en-US" sz="3600" b="1" dirty="0" smtClean="0"/>
            </a:br>
            <a:endParaRPr lang="en-US" sz="3600" b="1" dirty="0"/>
          </a:p>
        </p:txBody>
      </p:sp>
      <p:graphicFrame>
        <p:nvGraphicFramePr>
          <p:cNvPr id="3" name="Chart 2"/>
          <p:cNvGraphicFramePr/>
          <p:nvPr>
            <p:extLst>
              <p:ext uri="{D42A27DB-BD31-4B8C-83A1-F6EECF244321}">
                <p14:modId xmlns:p14="http://schemas.microsoft.com/office/powerpoint/2010/main" val="3522518045"/>
              </p:ext>
            </p:extLst>
          </p:nvPr>
        </p:nvGraphicFramePr>
        <p:xfrm>
          <a:off x="381000" y="1524000"/>
          <a:ext cx="8153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Copyright 2019 - SMARTER</a:t>
            </a:r>
            <a:endParaRPr lang="en-US" dirty="0"/>
          </a:p>
        </p:txBody>
      </p:sp>
      <p:sp>
        <p:nvSpPr>
          <p:cNvPr id="5" name="Slide Number Placeholder 4"/>
          <p:cNvSpPr>
            <a:spLocks noGrp="1"/>
          </p:cNvSpPr>
          <p:nvPr>
            <p:ph type="sldNum" sz="quarter" idx="12"/>
          </p:nvPr>
        </p:nvSpPr>
        <p:spPr/>
        <p:txBody>
          <a:bodyPr/>
          <a:lstStyle/>
          <a:p>
            <a:fld id="{8DFD7ADD-E89A-44CD-942C-E82D6DBEE971}" type="slidenum">
              <a:rPr lang="en-US" smtClean="0"/>
              <a:t>9</a:t>
            </a:fld>
            <a:endParaRPr lang="en-US" dirty="0"/>
          </a:p>
        </p:txBody>
      </p:sp>
    </p:spTree>
    <p:extLst>
      <p:ext uri="{BB962C8B-B14F-4D97-AF65-F5344CB8AC3E}">
        <p14:creationId xmlns:p14="http://schemas.microsoft.com/office/powerpoint/2010/main" val="2325965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3373</Words>
  <Application>Microsoft Office PowerPoint</Application>
  <PresentationFormat>On-screen Show (4:3)</PresentationFormat>
  <Paragraphs>206</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Summary of  Michigan Motorcyclist Crash Data  </vt:lpstr>
      <vt:lpstr>The Source for the Majority of the Data Displayed in the Following Charts</vt:lpstr>
      <vt:lpstr>Michigan Motorcyclist Fatalities per Year 1992 - 2018</vt:lpstr>
      <vt:lpstr>Michigan Motorcyclist Fatalities 2007 - 2018</vt:lpstr>
      <vt:lpstr>Average Fatalities per Year </vt:lpstr>
      <vt:lpstr>Michigan MC Registrations 2007 - 2018</vt:lpstr>
      <vt:lpstr>Average Registrations </vt:lpstr>
      <vt:lpstr>Fatality Rate per 100,000 Registrations</vt:lpstr>
      <vt:lpstr>Average Fatality Rates – Registrations </vt:lpstr>
      <vt:lpstr>Michigan Population </vt:lpstr>
      <vt:lpstr>Fatality Rate per Million Population 2007 - 2018</vt:lpstr>
      <vt:lpstr>Average Fatality Rate  per Million Population </vt:lpstr>
      <vt:lpstr>Crash/fatality Ratio 2007 - 2018</vt:lpstr>
      <vt:lpstr>Average Crash/Fatality Ratio  </vt:lpstr>
      <vt:lpstr>Percent Helmet Use  -  Fatalities 2008 - 2018</vt:lpstr>
      <vt:lpstr>Helmet Choice % Compared to % of Fatalities</vt:lpstr>
      <vt:lpstr>“Death Rate” Crash Victims by Helmet Use</vt:lpstr>
      <vt:lpstr>Actual Fatalities Compared to Predicted Fatalities had all Riders in Crashes died at the Rate of Riders Wearing Helmets </vt:lpstr>
      <vt:lpstr>Five year Total of Predicted vs. Actual Fatalities</vt:lpstr>
      <vt:lpstr>What the data show</vt:lpstr>
      <vt:lpstr>Michigan Specific Research Five Important Reports</vt:lpstr>
      <vt:lpstr>Repeal of the Michigan helmet law: early clinical impacts.</vt:lpstr>
      <vt:lpstr>Analysis of Motorcycle Crashes in Michigan 2009-2012.</vt:lpstr>
      <vt:lpstr>Repeal of the Michigan helmet law: the evolving clinical impact. </vt:lpstr>
      <vt:lpstr>The Impact of Michigan’s Partial Repeal of the Universal Motorcycle Helmet Law on Helmet Use, Fatalities, and Head Injuries. </vt:lpstr>
      <vt:lpstr>The Effects of Motorcycle Helmet Legislation on Craniomaxillofacial Injuries</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153</cp:revision>
  <cp:lastPrinted>2017-04-21T00:47:15Z</cp:lastPrinted>
  <dcterms:created xsi:type="dcterms:W3CDTF">2017-03-27T21:55:34Z</dcterms:created>
  <dcterms:modified xsi:type="dcterms:W3CDTF">2019-06-12T22:45:06Z</dcterms:modified>
</cp:coreProperties>
</file>