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66" r:id="rId3"/>
    <p:sldId id="267" r:id="rId4"/>
    <p:sldId id="268" r:id="rId5"/>
    <p:sldId id="289" r:id="rId6"/>
    <p:sldId id="261" r:id="rId7"/>
    <p:sldId id="281" r:id="rId8"/>
    <p:sldId id="262" r:id="rId9"/>
    <p:sldId id="263" r:id="rId10"/>
    <p:sldId id="282" r:id="rId11"/>
    <p:sldId id="264" r:id="rId12"/>
    <p:sldId id="265" r:id="rId13"/>
    <p:sldId id="280" r:id="rId14"/>
    <p:sldId id="269" r:id="rId15"/>
    <p:sldId id="284" r:id="rId16"/>
    <p:sldId id="290" r:id="rId17"/>
    <p:sldId id="291" r:id="rId18"/>
    <p:sldId id="270" r:id="rId19"/>
    <p:sldId id="271" r:id="rId20"/>
    <p:sldId id="283" r:id="rId21"/>
    <p:sldId id="285" r:id="rId22"/>
    <p:sldId id="292" r:id="rId23"/>
    <p:sldId id="293" r:id="rId24"/>
    <p:sldId id="272" r:id="rId25"/>
    <p:sldId id="286" r:id="rId26"/>
    <p:sldId id="273" r:id="rId27"/>
    <p:sldId id="287" r:id="rId28"/>
    <p:sldId id="274" r:id="rId29"/>
    <p:sldId id="288" r:id="rId30"/>
    <p:sldId id="294" r:id="rId31"/>
    <p:sldId id="276" r:id="rId32"/>
    <p:sldId id="275" r:id="rId33"/>
    <p:sldId id="277" r:id="rId34"/>
    <p:sldId id="278" r:id="rId35"/>
    <p:sldId id="27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A7D03-A63C-41EA-93A7-12792A950483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36B17-5457-4F26-A09C-5A03F66CB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6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36B17-5457-4F26-A09C-5A03F66CB6F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4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E77F77-2FD4-416F-8E8C-6CD665DC560B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586113-F472-49C1-A556-09874C1402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A34F-86B7-4BA6-828A-0109283955A2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6113-F472-49C1-A556-09874C1402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C69764-E872-4DDC-A325-6A8ED534193D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6113-F472-49C1-A556-09874C1402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60AD9-1B6E-4980-9178-AF1A5A9B3C7F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6113-F472-49C1-A556-09874C1402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B6371B-6C41-4E2E-AB1C-2BA8C6F61666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6113-F472-49C1-A556-09874C1402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35A930-EA0A-4E38-8245-6D68A86A122B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6113-F472-49C1-A556-09874C1402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D28D7D-B256-4A0B-A700-89731728EC52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6113-F472-49C1-A556-09874C14020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5E67E8-C954-4205-B0B2-4A5ED840A2A0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6113-F472-49C1-A556-09874C1402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5606A-500E-48A0-9F1A-8EFA5C56DAD7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6113-F472-49C1-A556-09874C1402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B4C59EF-3C36-4586-B02A-4FD3114CA319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86113-F472-49C1-A556-09874C14020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677967-36C7-4BF2-8029-8BC6754A345C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586113-F472-49C1-A556-09874C1402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F26AC4-7601-4DCD-B5CE-584E64DBCC8A}" type="datetime1">
              <a:rPr lang="en-US" smtClean="0"/>
              <a:t>9/9/2019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586113-F472-49C1-A556-09874C14020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petterson@pobox.com" TargetMode="External"/><Relationship Id="rId2" Type="http://schemas.openxmlformats.org/officeDocument/2006/relationships/hyperlink" Target="http://www.smarter-us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marterusa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2019 SMSA National Training Summit</a:t>
            </a:r>
          </a:p>
          <a:p>
            <a:pPr marL="0" indent="0" algn="ctr">
              <a:buNone/>
            </a:pPr>
            <a:r>
              <a:rPr lang="en-US" b="1" dirty="0" smtClean="0"/>
              <a:t>Planning for the Future of </a:t>
            </a:r>
          </a:p>
          <a:p>
            <a:pPr marL="0" indent="0" algn="ctr">
              <a:buNone/>
            </a:pPr>
            <a:r>
              <a:rPr lang="en-US" b="1" dirty="0" smtClean="0"/>
              <a:t>Motorcyc</a:t>
            </a:r>
            <a:r>
              <a:rPr lang="en-US" b="1" i="1" dirty="0" smtClean="0">
                <a:solidFill>
                  <a:srgbClr val="FF0000"/>
                </a:solidFill>
              </a:rPr>
              <a:t>list</a:t>
            </a:r>
            <a:r>
              <a:rPr lang="en-US" b="1" dirty="0" smtClean="0"/>
              <a:t> Safety</a:t>
            </a:r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r>
              <a:rPr lang="en-US" sz="2000" b="1" dirty="0" smtClean="0"/>
              <a:t>Dan Petterson - petterson@pobox.com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S</a:t>
            </a:r>
            <a:r>
              <a:rPr lang="en-US" sz="1600" b="1" dirty="0" smtClean="0"/>
              <a:t>killed </a:t>
            </a:r>
            <a:r>
              <a:rPr lang="en-US" sz="1600" b="1" dirty="0" smtClean="0">
                <a:solidFill>
                  <a:srgbClr val="FF0000"/>
                </a:solidFill>
              </a:rPr>
              <a:t>M</a:t>
            </a:r>
            <a:r>
              <a:rPr lang="en-US" sz="1600" b="1" dirty="0" smtClean="0"/>
              <a:t>otorcyclist </a:t>
            </a:r>
            <a:r>
              <a:rPr lang="en-US" sz="1600" b="1" dirty="0" smtClean="0">
                <a:solidFill>
                  <a:srgbClr val="FF0000"/>
                </a:solidFill>
              </a:rPr>
              <a:t>A</a:t>
            </a:r>
            <a:r>
              <a:rPr lang="en-US" sz="1600" b="1" dirty="0" smtClean="0"/>
              <a:t>ssociation – </a:t>
            </a:r>
            <a:r>
              <a:rPr lang="en-US" sz="1600" b="1" dirty="0" smtClean="0">
                <a:solidFill>
                  <a:srgbClr val="FF0000"/>
                </a:solidFill>
              </a:rPr>
              <a:t>R</a:t>
            </a:r>
            <a:r>
              <a:rPr lang="en-US" sz="1600" b="1" dirty="0" smtClean="0"/>
              <a:t>esponsible, </a:t>
            </a:r>
            <a:r>
              <a:rPr lang="en-US" sz="1600" b="1" dirty="0" smtClean="0">
                <a:solidFill>
                  <a:srgbClr val="FF0000"/>
                </a:solidFill>
              </a:rPr>
              <a:t>T</a:t>
            </a:r>
            <a:r>
              <a:rPr lang="en-US" sz="1600" b="1" dirty="0" smtClean="0"/>
              <a:t>rained &amp; </a:t>
            </a:r>
            <a:r>
              <a:rPr lang="en-US" sz="1600" b="1" dirty="0" smtClean="0">
                <a:solidFill>
                  <a:srgbClr val="FF0000"/>
                </a:solidFill>
              </a:rPr>
              <a:t>E</a:t>
            </a:r>
            <a:r>
              <a:rPr lang="en-US" sz="1600" b="1" dirty="0" smtClean="0"/>
              <a:t>ducated </a:t>
            </a:r>
            <a:r>
              <a:rPr lang="en-US" sz="1600" b="1" dirty="0" smtClean="0">
                <a:solidFill>
                  <a:srgbClr val="FF0000"/>
                </a:solidFill>
              </a:rPr>
              <a:t>R</a:t>
            </a:r>
            <a:r>
              <a:rPr lang="en-US" sz="1600" b="1" dirty="0" smtClean="0"/>
              <a:t>iders</a:t>
            </a:r>
          </a:p>
          <a:p>
            <a:pPr marL="0" indent="0" algn="ctr">
              <a:buNone/>
            </a:pPr>
            <a:r>
              <a:rPr lang="en-US" sz="16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SMARTER </a:t>
            </a:r>
            <a:r>
              <a:rPr lang="en-US" sz="2400" b="1" dirty="0" smtClean="0"/>
              <a:t>at www.smarter-usa.org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What we can do - to what we do -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so what we do - actually works. 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400" i="1" dirty="0" smtClean="0">
                <a:solidFill>
                  <a:srgbClr val="0070C0"/>
                </a:solidFill>
              </a:rPr>
              <a:t>Fixing our traditional countermeasures 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906463"/>
            <a:ext cx="71580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2188" y="685800"/>
            <a:ext cx="479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Tell us a countermeasure you identified.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1.  Rider </a:t>
            </a:r>
            <a:r>
              <a:rPr lang="en-US" b="1" dirty="0"/>
              <a:t>training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2.  Motorist awareness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3.  Effort </a:t>
            </a:r>
            <a:r>
              <a:rPr lang="en-US" b="1" dirty="0"/>
              <a:t>directed toward increasing the number of </a:t>
            </a:r>
            <a:r>
              <a:rPr lang="en-US" b="1" dirty="0" smtClean="0"/>
              <a:t>properly 	licensed riders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Additional efforts sometimes include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4.  Effort directed </a:t>
            </a:r>
            <a:r>
              <a:rPr lang="en-US" b="1" dirty="0"/>
              <a:t>toward increasing motorcyclist conspicuity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5.  </a:t>
            </a:r>
            <a:r>
              <a:rPr lang="en-US" b="1" dirty="0" smtClean="0">
                <a:solidFill>
                  <a:srgbClr val="00B050"/>
                </a:solidFill>
              </a:rPr>
              <a:t>Effort </a:t>
            </a:r>
            <a:r>
              <a:rPr lang="en-US" b="1" dirty="0">
                <a:solidFill>
                  <a:srgbClr val="00B050"/>
                </a:solidFill>
              </a:rPr>
              <a:t>directed toward encouraging riders not to drink and </a:t>
            </a:r>
            <a:r>
              <a:rPr lang="en-US" b="1" dirty="0" smtClean="0">
                <a:solidFill>
                  <a:srgbClr val="00B050"/>
                </a:solidFill>
              </a:rPr>
              <a:t>	then </a:t>
            </a:r>
            <a:r>
              <a:rPr lang="en-US" b="1" dirty="0">
                <a:solidFill>
                  <a:srgbClr val="00B050"/>
                </a:solidFill>
              </a:rPr>
              <a:t>ride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Common countermeasures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7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If our goal is to reduce the number of crashes and thereby save lives, reduce injuries &amp; maybe reduce the severity of injuries 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THEN the research tells us</a:t>
            </a: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the traditional countermeasures (training, awareness and licensing) are not working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What does the research tell us?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sz="1700" b="1" u="sng" dirty="0" smtClean="0"/>
              <a:t>Pre 1980 </a:t>
            </a:r>
            <a:r>
              <a:rPr lang="en-US" sz="1700" b="1" dirty="0" smtClean="0"/>
              <a:t> very mixed results  - more </a:t>
            </a:r>
            <a:r>
              <a:rPr lang="en-US" sz="1700" b="1" dirty="0"/>
              <a:t>a reflection of the methods used to evaluate the </a:t>
            </a:r>
            <a:r>
              <a:rPr lang="en-US" sz="1700" b="1" dirty="0" smtClean="0"/>
              <a:t>	training </a:t>
            </a:r>
            <a:r>
              <a:rPr lang="en-US" sz="1700" b="1" dirty="0"/>
              <a:t>than the effectiveness of training </a:t>
            </a:r>
            <a:r>
              <a:rPr lang="en-US" sz="1700" b="1" dirty="0" smtClean="0"/>
              <a:t>itself</a:t>
            </a:r>
          </a:p>
          <a:p>
            <a:pPr marL="109728" indent="0">
              <a:buNone/>
            </a:pPr>
            <a:endParaRPr lang="en-US" sz="1700" b="1" dirty="0" smtClean="0"/>
          </a:p>
          <a:p>
            <a:r>
              <a:rPr lang="en-US" sz="1700" b="1" u="sng" dirty="0" smtClean="0">
                <a:solidFill>
                  <a:srgbClr val="00B050"/>
                </a:solidFill>
              </a:rPr>
              <a:t>1981 </a:t>
            </a:r>
            <a:r>
              <a:rPr lang="en-US" sz="1700" b="1" dirty="0" smtClean="0">
                <a:solidFill>
                  <a:srgbClr val="00B050"/>
                </a:solidFill>
              </a:rPr>
              <a:t>– Hurt results </a:t>
            </a:r>
            <a:r>
              <a:rPr lang="en-US" sz="1700" b="1" dirty="0" smtClean="0">
                <a:solidFill>
                  <a:srgbClr val="00B050"/>
                </a:solidFill>
              </a:rPr>
              <a:t>: Riders </a:t>
            </a:r>
            <a:r>
              <a:rPr lang="en-US" sz="1700" b="1" dirty="0" smtClean="0">
                <a:solidFill>
                  <a:srgbClr val="00B050"/>
                </a:solidFill>
              </a:rPr>
              <a:t>make braking errors, lack ability </a:t>
            </a:r>
            <a:r>
              <a:rPr lang="en-US" sz="1700" b="1" dirty="0">
                <a:solidFill>
                  <a:srgbClr val="00B050"/>
                </a:solidFill>
              </a:rPr>
              <a:t>to </a:t>
            </a:r>
            <a:r>
              <a:rPr lang="en-US" sz="1700" b="1" dirty="0" smtClean="0">
                <a:solidFill>
                  <a:srgbClr val="00B050"/>
                </a:solidFill>
              </a:rPr>
              <a:t>countersteer </a:t>
            </a:r>
            <a:r>
              <a:rPr lang="en-US" sz="1700" b="1" dirty="0">
                <a:solidFill>
                  <a:srgbClr val="00B050"/>
                </a:solidFill>
              </a:rPr>
              <a:t>and </a:t>
            </a:r>
            <a:r>
              <a:rPr lang="en-US" sz="1700" b="1" dirty="0" smtClean="0">
                <a:solidFill>
                  <a:srgbClr val="00B050"/>
                </a:solidFill>
              </a:rPr>
              <a:t>swerve.  	</a:t>
            </a:r>
            <a:r>
              <a:rPr lang="en-US" sz="1700" b="1" dirty="0" smtClean="0">
                <a:solidFill>
                  <a:srgbClr val="00B050"/>
                </a:solidFill>
              </a:rPr>
              <a:t> Hurt </a:t>
            </a:r>
            <a:r>
              <a:rPr lang="en-US" sz="1700" b="1" dirty="0" smtClean="0">
                <a:solidFill>
                  <a:srgbClr val="00B050"/>
                </a:solidFill>
              </a:rPr>
              <a:t>results have huge impact on training </a:t>
            </a:r>
            <a:r>
              <a:rPr lang="en-US" sz="1700" b="1" dirty="0" smtClean="0">
                <a:solidFill>
                  <a:srgbClr val="00B050"/>
                </a:solidFill>
              </a:rPr>
              <a:t> content </a:t>
            </a:r>
            <a:endParaRPr lang="en-US" sz="1700" b="1" dirty="0" smtClean="0">
              <a:solidFill>
                <a:srgbClr val="00B050"/>
              </a:solidFill>
            </a:endParaRPr>
          </a:p>
          <a:p>
            <a:pPr marL="109728" indent="0">
              <a:buNone/>
            </a:pPr>
            <a:endParaRPr lang="en-US" sz="1700" b="1" dirty="0" smtClean="0"/>
          </a:p>
          <a:p>
            <a:r>
              <a:rPr lang="en-US" sz="1700" b="1" u="sng" dirty="0" smtClean="0"/>
              <a:t>1990 </a:t>
            </a:r>
            <a:r>
              <a:rPr lang="en-US" sz="1700" b="1" dirty="0" smtClean="0"/>
              <a:t>– </a:t>
            </a:r>
            <a:r>
              <a:rPr lang="en-US" sz="1700" b="1" dirty="0" smtClean="0"/>
              <a:t>Ouellet:  Lane </a:t>
            </a:r>
            <a:r>
              <a:rPr lang="en-US" sz="1700" b="1" dirty="0" smtClean="0"/>
              <a:t>position a better alternative than depending on avoidance skills – 	little or no impact on training curriculum</a:t>
            </a:r>
          </a:p>
          <a:p>
            <a:pPr marL="109728" indent="0">
              <a:buNone/>
            </a:pPr>
            <a:endParaRPr lang="en-US" sz="1700" b="1" dirty="0" smtClean="0"/>
          </a:p>
          <a:p>
            <a:r>
              <a:rPr lang="en-US" sz="1700" b="1" u="sng" dirty="0">
                <a:solidFill>
                  <a:srgbClr val="00B050"/>
                </a:solidFill>
              </a:rPr>
              <a:t>1998</a:t>
            </a:r>
            <a:r>
              <a:rPr lang="en-US" sz="1700" b="1" dirty="0">
                <a:solidFill>
                  <a:srgbClr val="00B050"/>
                </a:solidFill>
              </a:rPr>
              <a:t> - Billheimer study </a:t>
            </a:r>
            <a:r>
              <a:rPr lang="en-US" sz="1700" b="1" dirty="0" smtClean="0">
                <a:solidFill>
                  <a:srgbClr val="00B050"/>
                </a:solidFill>
              </a:rPr>
              <a:t> Training </a:t>
            </a:r>
            <a:r>
              <a:rPr lang="en-US" sz="1700" b="1" dirty="0" smtClean="0">
                <a:solidFill>
                  <a:srgbClr val="00B050"/>
                </a:solidFill>
              </a:rPr>
              <a:t>only has short term positive impact for novice riders – 	little or no discussion </a:t>
            </a:r>
            <a:r>
              <a:rPr lang="en-US" sz="1700" b="1" dirty="0" smtClean="0">
                <a:solidFill>
                  <a:srgbClr val="00B050"/>
                </a:solidFill>
              </a:rPr>
              <a:t>on </a:t>
            </a:r>
            <a:r>
              <a:rPr lang="en-US" sz="1700" b="1" dirty="0" smtClean="0">
                <a:solidFill>
                  <a:srgbClr val="00B050"/>
                </a:solidFill>
              </a:rPr>
              <a:t>why or how training might </a:t>
            </a:r>
            <a:r>
              <a:rPr lang="en-US" sz="1700" b="1" dirty="0" smtClean="0">
                <a:solidFill>
                  <a:srgbClr val="00B050"/>
                </a:solidFill>
              </a:rPr>
              <a:t>be </a:t>
            </a:r>
            <a:r>
              <a:rPr lang="en-US" sz="1700" b="1" dirty="0" smtClean="0">
                <a:solidFill>
                  <a:srgbClr val="00B050"/>
                </a:solidFill>
              </a:rPr>
              <a:t>changed</a:t>
            </a:r>
          </a:p>
          <a:p>
            <a:pPr marL="109728" indent="0">
              <a:buNone/>
            </a:pPr>
            <a:endParaRPr lang="en-US" sz="1700" b="1" dirty="0" smtClean="0"/>
          </a:p>
          <a:p>
            <a:r>
              <a:rPr lang="en-US" sz="1700" b="1" u="sng" dirty="0" smtClean="0"/>
              <a:t>2006 </a:t>
            </a:r>
            <a:r>
              <a:rPr lang="en-US" sz="1700" b="1" dirty="0"/>
              <a:t>– </a:t>
            </a:r>
            <a:r>
              <a:rPr lang="en-US" sz="1700" b="1" dirty="0" smtClean="0"/>
              <a:t>Ouellet: Knowledge </a:t>
            </a:r>
            <a:r>
              <a:rPr lang="en-US" sz="1700" b="1" dirty="0"/>
              <a:t>and skills needed to prevent a precipitating event from </a:t>
            </a:r>
            <a:r>
              <a:rPr lang="en-US" sz="1700" b="1" dirty="0" smtClean="0"/>
              <a:t>	</a:t>
            </a:r>
            <a:r>
              <a:rPr lang="en-US" sz="1700" b="1" dirty="0" smtClean="0"/>
              <a:t>occurring</a:t>
            </a:r>
            <a:r>
              <a:rPr lang="en-US" sz="1700" b="1" dirty="0"/>
              <a:t> </a:t>
            </a:r>
            <a:r>
              <a:rPr lang="en-US" sz="1700" b="1" dirty="0" smtClean="0"/>
              <a:t>is more important</a:t>
            </a:r>
            <a:r>
              <a:rPr lang="en-US" sz="1700" b="1" dirty="0" smtClean="0"/>
              <a:t> </a:t>
            </a:r>
            <a:r>
              <a:rPr lang="en-US" sz="1700" b="1" dirty="0"/>
              <a:t>than how to react after it has already </a:t>
            </a:r>
            <a:r>
              <a:rPr lang="en-US" sz="1700" b="1" dirty="0" smtClean="0"/>
              <a:t>occurred</a:t>
            </a:r>
            <a:endParaRPr lang="en-US" sz="1700" b="1" dirty="0"/>
          </a:p>
          <a:p>
            <a:pPr marL="109728" indent="0">
              <a:buNone/>
            </a:pPr>
            <a:endParaRPr lang="en-US" sz="1700" b="1" dirty="0" smtClean="0"/>
          </a:p>
          <a:p>
            <a:r>
              <a:rPr lang="en-US" sz="1700" b="1" u="sng" dirty="0" smtClean="0">
                <a:solidFill>
                  <a:srgbClr val="00B050"/>
                </a:solidFill>
              </a:rPr>
              <a:t>2000 – </a:t>
            </a:r>
            <a:r>
              <a:rPr lang="en-US" sz="1700" b="1" u="sng" dirty="0" smtClean="0">
                <a:solidFill>
                  <a:srgbClr val="00B050"/>
                </a:solidFill>
              </a:rPr>
              <a:t>2010</a:t>
            </a:r>
            <a:r>
              <a:rPr lang="en-US" sz="1700" b="1" dirty="0" smtClean="0">
                <a:solidFill>
                  <a:srgbClr val="00B050"/>
                </a:solidFill>
              </a:rPr>
              <a:t> </a:t>
            </a:r>
            <a:r>
              <a:rPr lang="en-US" sz="1700" b="1" dirty="0">
                <a:solidFill>
                  <a:srgbClr val="00B050"/>
                </a:solidFill>
              </a:rPr>
              <a:t>Literature </a:t>
            </a:r>
            <a:r>
              <a:rPr lang="en-US" sz="1700" b="1" dirty="0" smtClean="0">
                <a:solidFill>
                  <a:srgbClr val="00B050"/>
                </a:solidFill>
              </a:rPr>
              <a:t>reviews:  No </a:t>
            </a:r>
            <a:r>
              <a:rPr lang="en-US" sz="1700" b="1" dirty="0">
                <a:solidFill>
                  <a:srgbClr val="00B050"/>
                </a:solidFill>
              </a:rPr>
              <a:t>consensus in the literature for the common </a:t>
            </a:r>
            <a:r>
              <a:rPr lang="en-US" sz="1700" b="1" dirty="0" smtClean="0">
                <a:solidFill>
                  <a:srgbClr val="00B050"/>
                </a:solidFill>
              </a:rPr>
              <a:t>	assumption </a:t>
            </a:r>
            <a:r>
              <a:rPr lang="en-US" sz="1700" b="1" dirty="0">
                <a:solidFill>
                  <a:srgbClr val="00B050"/>
                </a:solidFill>
              </a:rPr>
              <a:t>that trained motorcyclists have fewer </a:t>
            </a:r>
            <a:r>
              <a:rPr lang="en-US" sz="1700" b="1" dirty="0" smtClean="0">
                <a:solidFill>
                  <a:srgbClr val="00B050"/>
                </a:solidFill>
              </a:rPr>
              <a:t>crashes</a:t>
            </a:r>
            <a:endParaRPr lang="en-US" sz="1700" b="1" dirty="0">
              <a:solidFill>
                <a:srgbClr val="00B050"/>
              </a:solidFill>
            </a:endParaRPr>
          </a:p>
          <a:p>
            <a:pPr marL="109728" indent="0">
              <a:buNone/>
            </a:pPr>
            <a:endParaRPr lang="en-US" sz="1700" b="1" dirty="0" smtClean="0"/>
          </a:p>
          <a:p>
            <a:r>
              <a:rPr lang="en-US" sz="1700" b="1" u="sng" dirty="0" smtClean="0"/>
              <a:t>Most </a:t>
            </a:r>
            <a:r>
              <a:rPr lang="en-US" sz="1700" b="1" u="sng" dirty="0" smtClean="0"/>
              <a:t>recent</a:t>
            </a:r>
            <a:r>
              <a:rPr lang="en-US" sz="1700" b="1" dirty="0" smtClean="0"/>
              <a:t>:  T</a:t>
            </a:r>
            <a:r>
              <a:rPr lang="en-US" sz="1700" b="1" dirty="0" smtClean="0"/>
              <a:t>here </a:t>
            </a:r>
            <a:r>
              <a:rPr lang="en-US" sz="1700" b="1" dirty="0" smtClean="0"/>
              <a:t>is emerging evidence for a positive effect of training  aimed to 	improve perception, judgment and decision making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Rider Training – </a:t>
            </a:r>
            <a:r>
              <a:rPr lang="en-US" dirty="0">
                <a:solidFill>
                  <a:srgbClr val="0070C0"/>
                </a:solidFill>
              </a:rPr>
              <a:t>the research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http://smarter-usa.org/research/training/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We are stuck in 1982.  We implemented ideas gleaned from the Hurt report and then to a large degree stopped responding the research.  </a:t>
            </a:r>
          </a:p>
          <a:p>
            <a:pPr marL="0" indent="0">
              <a:buNone/>
            </a:pPr>
            <a:endParaRPr lang="en-US" sz="21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Training </a:t>
            </a:r>
            <a:r>
              <a:rPr lang="en-US" b="1" dirty="0">
                <a:solidFill>
                  <a:srgbClr val="00B050"/>
                </a:solidFill>
              </a:rPr>
              <a:t>is designed to teach riders how to operate a motorcycle and </a:t>
            </a:r>
            <a:r>
              <a:rPr lang="en-US" b="1" dirty="0" smtClean="0">
                <a:solidFill>
                  <a:srgbClr val="00B050"/>
                </a:solidFill>
              </a:rPr>
              <a:t>provide </a:t>
            </a:r>
            <a:r>
              <a:rPr lang="en-US" b="1" dirty="0">
                <a:solidFill>
                  <a:srgbClr val="00B050"/>
                </a:solidFill>
              </a:rPr>
              <a:t>a path to gaining a proper license. 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b="1" u="sng" dirty="0" smtClean="0"/>
              <a:t>The </a:t>
            </a:r>
            <a:r>
              <a:rPr lang="en-US" b="1" u="sng" dirty="0"/>
              <a:t>available research provides </a:t>
            </a:r>
            <a:r>
              <a:rPr lang="en-US" b="1" u="sng" dirty="0" smtClean="0"/>
              <a:t>little or no </a:t>
            </a:r>
            <a:r>
              <a:rPr lang="en-US" b="1" u="sng" dirty="0"/>
              <a:t>evidence that training reduces the likelihood of </a:t>
            </a:r>
            <a:r>
              <a:rPr lang="en-US" b="1" u="sng" dirty="0" smtClean="0"/>
              <a:t>crashing.</a:t>
            </a:r>
            <a:r>
              <a:rPr lang="en-US" b="1" dirty="0" smtClean="0"/>
              <a:t>  Several reports indicate </a:t>
            </a:r>
            <a:r>
              <a:rPr lang="en-US" b="1" dirty="0"/>
              <a:t>that training </a:t>
            </a:r>
            <a:r>
              <a:rPr lang="en-US" b="1" dirty="0" smtClean="0">
                <a:solidFill>
                  <a:srgbClr val="FF0000"/>
                </a:solidFill>
              </a:rPr>
              <a:t>increases </a:t>
            </a:r>
            <a:r>
              <a:rPr lang="en-US" b="1" dirty="0"/>
              <a:t>the risk of crashing or increases risky behavior. </a:t>
            </a:r>
            <a:r>
              <a:rPr lang="en-US" b="1" dirty="0" smtClean="0"/>
              <a:t> </a:t>
            </a:r>
            <a:r>
              <a:rPr lang="en-US" b="1" u="sng" dirty="0" smtClean="0"/>
              <a:t>The </a:t>
            </a:r>
            <a:r>
              <a:rPr lang="en-US" b="1" u="sng" dirty="0"/>
              <a:t>common assumption that trained motorcyclists have fewer </a:t>
            </a:r>
            <a:r>
              <a:rPr lang="en-US" b="1" u="sng" dirty="0" smtClean="0"/>
              <a:t>crashes is </a:t>
            </a:r>
            <a:r>
              <a:rPr lang="en-US" b="1" u="sng" dirty="0" smtClean="0">
                <a:solidFill>
                  <a:srgbClr val="FF0000"/>
                </a:solidFill>
              </a:rPr>
              <a:t>not supported </a:t>
            </a:r>
            <a:r>
              <a:rPr lang="en-US" b="1" u="sng" dirty="0" smtClean="0"/>
              <a:t>by the research.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Rider Training Research Summary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00"/>
            <a:ext cx="6362700" cy="546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4500" y="533400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Talk to someone about the research on rider training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We are stuck in </a:t>
            </a:r>
            <a:r>
              <a:rPr lang="en-US" b="1" dirty="0" smtClean="0"/>
              <a:t>1982.  We </a:t>
            </a:r>
            <a:r>
              <a:rPr lang="en-US" b="1" dirty="0"/>
              <a:t>implemented ideas gleaned from the Hurt report and then stopped reading and responding the research.  </a:t>
            </a:r>
          </a:p>
          <a:p>
            <a:pPr marL="109728" indent="0">
              <a:buNone/>
            </a:pPr>
            <a:endParaRPr lang="en-US" sz="1900" b="1" dirty="0"/>
          </a:p>
          <a:p>
            <a:r>
              <a:rPr lang="en-US" b="1" dirty="0" smtClean="0">
                <a:solidFill>
                  <a:srgbClr val="00B050"/>
                </a:solidFill>
              </a:rPr>
              <a:t>Training </a:t>
            </a:r>
            <a:r>
              <a:rPr lang="en-US" b="1" dirty="0">
                <a:solidFill>
                  <a:srgbClr val="00B050"/>
                </a:solidFill>
              </a:rPr>
              <a:t>is designed to teach riders how to operate a motorcycle and provide a path to gaining a proper license. </a:t>
            </a:r>
          </a:p>
          <a:p>
            <a:endParaRPr lang="en-US" sz="1900" b="1" dirty="0"/>
          </a:p>
          <a:p>
            <a:r>
              <a:rPr lang="en-US" b="1" u="sng" dirty="0"/>
              <a:t>The available research provides little of no evidence that training reduces the likelihood of crashing. </a:t>
            </a:r>
            <a:r>
              <a:rPr lang="en-US" b="1" dirty="0"/>
              <a:t>Several reports indicate that training increases the risk of crashing or </a:t>
            </a:r>
            <a:r>
              <a:rPr lang="en-US" b="1" dirty="0">
                <a:solidFill>
                  <a:srgbClr val="FF0000"/>
                </a:solidFill>
              </a:rPr>
              <a:t>increases</a:t>
            </a:r>
            <a:r>
              <a:rPr lang="en-US" b="1" dirty="0"/>
              <a:t> risky behavior. </a:t>
            </a:r>
            <a:r>
              <a:rPr lang="en-US" b="1" u="sng" dirty="0"/>
              <a:t>The common assumption that trained motorcyclists have fewer crashes is </a:t>
            </a:r>
            <a:r>
              <a:rPr lang="en-US" b="1" u="sng" dirty="0">
                <a:solidFill>
                  <a:srgbClr val="FF0000"/>
                </a:solidFill>
              </a:rPr>
              <a:t>not supported </a:t>
            </a:r>
            <a:r>
              <a:rPr lang="en-US" b="1" u="sng" dirty="0"/>
              <a:t>by the research.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Rider Training Research Summary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pPr marL="109728" indent="0" algn="ctr">
              <a:buNone/>
            </a:pPr>
            <a:endParaRPr lang="en-US" b="1" dirty="0" smtClean="0"/>
          </a:p>
          <a:p>
            <a:pPr marL="109728" indent="0" algn="ctr">
              <a:buNone/>
            </a:pPr>
            <a:endParaRPr lang="en-US" b="1" dirty="0"/>
          </a:p>
          <a:p>
            <a:pPr marL="109728" indent="0" algn="ctr">
              <a:buNone/>
            </a:pPr>
            <a:r>
              <a:rPr lang="en-US" b="1" dirty="0" smtClean="0"/>
              <a:t>Regarding the research on rider training before we move on to Motorist Awareness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Comments or Questions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62500" lnSpcReduction="20000"/>
          </a:bodyPr>
          <a:lstStyle/>
          <a:p>
            <a:endParaRPr lang="en-US" b="1" u="sng" dirty="0" smtClean="0"/>
          </a:p>
          <a:p>
            <a:r>
              <a:rPr lang="en-US" b="1" u="sng" dirty="0" smtClean="0"/>
              <a:t>1981 Hurt Report:  “</a:t>
            </a:r>
            <a:r>
              <a:rPr lang="en-US" b="1" u="sng" dirty="0"/>
              <a:t>The failure of motorists to detect and recognize motorcycles </a:t>
            </a:r>
            <a:r>
              <a:rPr lang="en-US" b="1" dirty="0"/>
              <a:t>in traffic is the predominating cause of motorcycle accidents. The </a:t>
            </a:r>
            <a:r>
              <a:rPr lang="en-US" b="1" dirty="0">
                <a:solidFill>
                  <a:srgbClr val="FF0000"/>
                </a:solidFill>
              </a:rPr>
              <a:t>driver of the other vehicle </a:t>
            </a:r>
            <a:r>
              <a:rPr lang="en-US" b="1" dirty="0"/>
              <a:t>involved in collision with the motorcycle </a:t>
            </a:r>
            <a:r>
              <a:rPr lang="en-US" b="1" dirty="0">
                <a:solidFill>
                  <a:srgbClr val="FF0000"/>
                </a:solidFill>
              </a:rPr>
              <a:t>did not see the motorcycle </a:t>
            </a:r>
            <a:r>
              <a:rPr lang="en-US" b="1" dirty="0"/>
              <a:t>before the collision, or did not see the motorcycle until too late to avoid the collision.”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1982/3: AMA </a:t>
            </a:r>
            <a:r>
              <a:rPr lang="en-US" b="1" dirty="0">
                <a:solidFill>
                  <a:srgbClr val="00B050"/>
                </a:solidFill>
              </a:rPr>
              <a:t>began the “Start Seeing Motorcycles” </a:t>
            </a:r>
            <a:r>
              <a:rPr lang="en-US" b="1" dirty="0" smtClean="0">
                <a:solidFill>
                  <a:srgbClr val="00B050"/>
                </a:solidFill>
              </a:rPr>
              <a:t>campaign &amp; states took up the banner.  We now have nearly 40 years of such campaigns.</a:t>
            </a:r>
          </a:p>
          <a:p>
            <a:endParaRPr lang="en-US" b="1" dirty="0"/>
          </a:p>
          <a:p>
            <a:r>
              <a:rPr lang="en-US" b="1" u="sng" dirty="0" smtClean="0"/>
              <a:t>But sadly </a:t>
            </a:r>
            <a:r>
              <a:rPr lang="en-US" b="1" u="sng" dirty="0"/>
              <a:t>t</a:t>
            </a:r>
            <a:r>
              <a:rPr lang="en-US" b="1" u="sng" dirty="0" smtClean="0"/>
              <a:t>here </a:t>
            </a:r>
            <a:r>
              <a:rPr lang="en-US" b="1" u="sng" dirty="0"/>
              <a:t>are no direct evaluations </a:t>
            </a:r>
            <a:r>
              <a:rPr lang="en-US" b="1" dirty="0"/>
              <a:t>of the effectiveness </a:t>
            </a:r>
            <a:r>
              <a:rPr lang="en-US" b="1" dirty="0" smtClean="0"/>
              <a:t>(for reducing ROW violation caused crashes) of </a:t>
            </a:r>
            <a:r>
              <a:rPr lang="en-US" b="1" dirty="0"/>
              <a:t>campaigns to increase driver awareness of </a:t>
            </a:r>
            <a:r>
              <a:rPr lang="en-US" b="1" dirty="0" smtClean="0"/>
              <a:t>motorcyclists.  </a:t>
            </a:r>
          </a:p>
          <a:p>
            <a:pPr marL="109728" indent="0"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We have posted three studies: </a:t>
            </a:r>
            <a:r>
              <a:rPr lang="en-US" b="1" u="sng" dirty="0" smtClean="0">
                <a:solidFill>
                  <a:srgbClr val="FF0000"/>
                </a:solidFill>
              </a:rPr>
              <a:t>Two</a:t>
            </a:r>
            <a:r>
              <a:rPr lang="en-US" b="1" u="sng" dirty="0" smtClean="0">
                <a:solidFill>
                  <a:srgbClr val="00B050"/>
                </a:solidFill>
              </a:rPr>
              <a:t> indicate the </a:t>
            </a:r>
            <a:r>
              <a:rPr lang="en-US" b="1" u="sng" dirty="0" smtClean="0">
                <a:solidFill>
                  <a:srgbClr val="FF0000"/>
                </a:solidFill>
              </a:rPr>
              <a:t>probable likelihood of the ineffectiveness </a:t>
            </a:r>
            <a:r>
              <a:rPr lang="en-US" b="1" dirty="0" smtClean="0">
                <a:solidFill>
                  <a:srgbClr val="00B050"/>
                </a:solidFill>
              </a:rPr>
              <a:t>of MA campaigns and site possible reasons.  </a:t>
            </a:r>
            <a:r>
              <a:rPr lang="en-US" b="1" u="sng" dirty="0" smtClean="0">
                <a:solidFill>
                  <a:srgbClr val="00B050"/>
                </a:solidFill>
              </a:rPr>
              <a:t>The </a:t>
            </a:r>
            <a:r>
              <a:rPr lang="en-US" b="1" u="sng" dirty="0" smtClean="0">
                <a:solidFill>
                  <a:srgbClr val="FF0000"/>
                </a:solidFill>
              </a:rPr>
              <a:t>third</a:t>
            </a:r>
            <a:r>
              <a:rPr lang="en-US" b="1" u="sng" dirty="0" smtClean="0">
                <a:solidFill>
                  <a:srgbClr val="00B050"/>
                </a:solidFill>
              </a:rPr>
              <a:t> sites lack of </a:t>
            </a:r>
            <a:r>
              <a:rPr lang="en-US" b="1" u="sng" dirty="0" smtClean="0">
                <a:solidFill>
                  <a:srgbClr val="FF0000"/>
                </a:solidFill>
              </a:rPr>
              <a:t>conspicuity and motorcyclist speed as more probable reasons </a:t>
            </a:r>
            <a:r>
              <a:rPr lang="en-US" b="1" dirty="0" smtClean="0">
                <a:solidFill>
                  <a:srgbClr val="00B050"/>
                </a:solidFill>
              </a:rPr>
              <a:t>for ROW violation crashes </a:t>
            </a:r>
            <a:r>
              <a:rPr lang="en-US" b="1" dirty="0" smtClean="0">
                <a:solidFill>
                  <a:srgbClr val="00B050"/>
                </a:solidFill>
              </a:rPr>
              <a:t>than the </a:t>
            </a:r>
            <a:r>
              <a:rPr lang="en-US" b="1" dirty="0" smtClean="0">
                <a:solidFill>
                  <a:srgbClr val="00B050"/>
                </a:solidFill>
              </a:rPr>
              <a:t>car driver failure to “look twice.”   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Motorist </a:t>
            </a:r>
            <a:r>
              <a:rPr lang="en-US" dirty="0">
                <a:solidFill>
                  <a:srgbClr val="0070C0"/>
                </a:solidFill>
              </a:rPr>
              <a:t>Awareness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http://smarter-usa.org/research/motorist-awareness</a:t>
            </a:r>
            <a:r>
              <a:rPr lang="en-US" sz="22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b="1" dirty="0" smtClean="0"/>
              <a:t>Stand alone communication/PR campaigns of any sort have little or no evidence of ever being </a:t>
            </a:r>
            <a:r>
              <a:rPr lang="en-US" b="1" dirty="0" smtClean="0"/>
              <a:t>effective.  </a:t>
            </a:r>
            <a:r>
              <a:rPr lang="en-US" sz="2100" b="1" dirty="0" smtClean="0">
                <a:solidFill>
                  <a:srgbClr val="0070C0"/>
                </a:solidFill>
              </a:rPr>
              <a:t>They do, however, make us feel good. </a:t>
            </a:r>
            <a:endParaRPr lang="en-US" sz="21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>
                <a:solidFill>
                  <a:srgbClr val="00B050"/>
                </a:solidFill>
              </a:rPr>
              <a:t>Awareness </a:t>
            </a:r>
            <a:r>
              <a:rPr lang="en-US" b="1" dirty="0">
                <a:solidFill>
                  <a:srgbClr val="00B050"/>
                </a:solidFill>
              </a:rPr>
              <a:t>programs are based on the </a:t>
            </a:r>
            <a:r>
              <a:rPr lang="en-US" b="1" u="sng" dirty="0" smtClean="0">
                <a:solidFill>
                  <a:srgbClr val="00B050"/>
                </a:solidFill>
              </a:rPr>
              <a:t>untested assumption </a:t>
            </a:r>
            <a:r>
              <a:rPr lang="en-US" b="1" dirty="0">
                <a:solidFill>
                  <a:srgbClr val="00B050"/>
                </a:solidFill>
              </a:rPr>
              <a:t>that if drivers look twice, pay more attention, or are reminded that motorcyclists are on the road, they would actually “see” approaching riders and the result would be a reduction in motorcyclist right-of-way violations by other </a:t>
            </a:r>
            <a:r>
              <a:rPr lang="en-US" b="1" dirty="0" smtClean="0">
                <a:solidFill>
                  <a:srgbClr val="00B050"/>
                </a:solidFill>
              </a:rPr>
              <a:t>motorists</a:t>
            </a:r>
          </a:p>
          <a:p>
            <a:endParaRPr lang="en-US" b="1" dirty="0"/>
          </a:p>
          <a:p>
            <a:r>
              <a:rPr lang="en-US" b="1" dirty="0" smtClean="0"/>
              <a:t>This </a:t>
            </a:r>
            <a:r>
              <a:rPr lang="en-US" b="1" dirty="0"/>
              <a:t>assumption </a:t>
            </a:r>
            <a:r>
              <a:rPr lang="en-US" b="1" dirty="0" smtClean="0"/>
              <a:t>is </a:t>
            </a:r>
            <a:r>
              <a:rPr lang="en-US" b="1" u="sng" dirty="0" smtClean="0"/>
              <a:t>inconsistent</a:t>
            </a:r>
            <a:r>
              <a:rPr lang="en-US" b="1" dirty="0" smtClean="0"/>
              <a:t> </a:t>
            </a:r>
            <a:r>
              <a:rPr lang="en-US" b="1" dirty="0"/>
              <a:t>with the research on how our eyes and mind work </a:t>
            </a:r>
            <a:r>
              <a:rPr lang="en-US" b="1" dirty="0" smtClean="0"/>
              <a:t>together (inattentional </a:t>
            </a:r>
            <a:r>
              <a:rPr lang="en-US" b="1" dirty="0"/>
              <a:t>blindness, change blindness, </a:t>
            </a:r>
            <a:r>
              <a:rPr lang="en-US" b="1" dirty="0" smtClean="0"/>
              <a:t>saccades)</a:t>
            </a:r>
            <a:endParaRPr lang="en-US" b="1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Motorist Awareness -2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1. Identify the goals of a comprehensive 	motorcyclist safety program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2. List common countermeasures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b="1" dirty="0" smtClean="0"/>
              <a:t>3. Review the research regarding the three most 	common countermeasures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4.  Identify possible changes to these most 	common countermeasures</a:t>
            </a:r>
          </a:p>
          <a:p>
            <a:pPr marL="514350" indent="-514350">
              <a:buAutoNum type="arabicPeriod" startAt="3"/>
            </a:pPr>
            <a:endParaRPr lang="en-US" b="1" dirty="0" smtClean="0"/>
          </a:p>
          <a:p>
            <a:pPr marL="514350" indent="-514350">
              <a:buAutoNum type="arabicPeriod" startAt="3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Workshop Goals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7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1982: We </a:t>
            </a:r>
            <a:r>
              <a:rPr lang="en-US" b="1" dirty="0" smtClean="0"/>
              <a:t>implemented </a:t>
            </a:r>
            <a:r>
              <a:rPr lang="en-US" b="1" dirty="0" smtClean="0"/>
              <a:t>“awareness programs” that </a:t>
            </a:r>
            <a:r>
              <a:rPr lang="en-US" b="1" dirty="0" smtClean="0"/>
              <a:t>seemed logical based on </a:t>
            </a:r>
            <a:r>
              <a:rPr lang="en-US" b="1" dirty="0" smtClean="0"/>
              <a:t>the 1981 </a:t>
            </a:r>
            <a:r>
              <a:rPr lang="en-US" b="1" dirty="0" smtClean="0"/>
              <a:t>research</a:t>
            </a:r>
          </a:p>
          <a:p>
            <a:pPr marL="109728" indent="0"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In four decades we have failed to evaluate those efforts</a:t>
            </a:r>
          </a:p>
          <a:p>
            <a:pPr marL="109728" indent="0">
              <a:buNone/>
            </a:pPr>
            <a:endParaRPr lang="en-US" b="1" dirty="0" smtClean="0"/>
          </a:p>
          <a:p>
            <a:r>
              <a:rPr lang="en-US" b="1" dirty="0" smtClean="0"/>
              <a:t>At the same time, we are ignoring more than a decade of relevant research regarding how our eyes and mind work to detect objects in our direct field of vision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Motorist Awareness Research Summary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21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95400"/>
            <a:ext cx="65151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762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Tell someone something about the research regarding motorist awareness 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1982: We </a:t>
            </a:r>
            <a:r>
              <a:rPr lang="en-US" b="1" dirty="0"/>
              <a:t>implemented </a:t>
            </a:r>
            <a:r>
              <a:rPr lang="en-US" b="1" dirty="0" smtClean="0"/>
              <a:t>“awareness programs” that </a:t>
            </a:r>
            <a:r>
              <a:rPr lang="en-US" b="1" dirty="0"/>
              <a:t>seemed logical based on 1981 research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00B050"/>
                </a:solidFill>
              </a:rPr>
              <a:t>In four decades we have failed to evaluate those efforts</a:t>
            </a:r>
          </a:p>
          <a:p>
            <a:endParaRPr lang="en-US" b="1" dirty="0"/>
          </a:p>
          <a:p>
            <a:r>
              <a:rPr lang="en-US" b="1" dirty="0"/>
              <a:t>At the same time, we are ignoring more than a decade of relevant research regarding how our eyes and mind work to detect objects in our direct field of vision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Motorist Awareness Research Summary</a:t>
            </a:r>
          </a:p>
        </p:txBody>
      </p:sp>
    </p:spTree>
    <p:extLst>
      <p:ext uri="{BB962C8B-B14F-4D97-AF65-F5344CB8AC3E}">
        <p14:creationId xmlns:p14="http://schemas.microsoft.com/office/powerpoint/2010/main" val="17998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109728" indent="0" algn="ctr">
              <a:buNone/>
            </a:pPr>
            <a:r>
              <a:rPr lang="en-US" b="1" dirty="0" smtClean="0"/>
              <a:t>Regarding the research on motorist awareness campaigns before we move to the research regarding licensing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Comments/Questions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The effectiveness of motorcycle operator licensing for </a:t>
            </a:r>
            <a:r>
              <a:rPr lang="en-US" b="1" dirty="0"/>
              <a:t>reducing crash risk, </a:t>
            </a:r>
            <a:r>
              <a:rPr lang="en-US" b="1" dirty="0" smtClean="0"/>
              <a:t>is </a:t>
            </a:r>
            <a:r>
              <a:rPr lang="en-US" b="1" dirty="0"/>
              <a:t>not </a:t>
            </a:r>
            <a:r>
              <a:rPr lang="en-US" b="1" dirty="0" smtClean="0"/>
              <a:t>known. 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>
                <a:solidFill>
                  <a:srgbClr val="00B050"/>
                </a:solidFill>
              </a:rPr>
              <a:t>There </a:t>
            </a:r>
            <a:r>
              <a:rPr lang="en-US" b="1" dirty="0">
                <a:solidFill>
                  <a:srgbClr val="00B050"/>
                </a:solidFill>
              </a:rPr>
              <a:t>are no evaluations of whether increasing the proportion of motorcycle riders who are validly licensed reduces the number of </a:t>
            </a:r>
            <a:r>
              <a:rPr lang="en-US" b="1" dirty="0" smtClean="0">
                <a:solidFill>
                  <a:srgbClr val="00B050"/>
                </a:solidFill>
              </a:rPr>
              <a:t>motorcycles </a:t>
            </a:r>
            <a:r>
              <a:rPr lang="en-US" b="1" dirty="0">
                <a:solidFill>
                  <a:srgbClr val="00B050"/>
                </a:solidFill>
              </a:rPr>
              <a:t>crashes. 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Fatal </a:t>
            </a:r>
            <a:r>
              <a:rPr lang="en-US" b="1" dirty="0"/>
              <a:t>crash statistics that show </a:t>
            </a:r>
            <a:r>
              <a:rPr lang="en-US" b="1" dirty="0" smtClean="0"/>
              <a:t>30% </a:t>
            </a:r>
            <a:r>
              <a:rPr lang="en-US" b="1" dirty="0"/>
              <a:t>or more of motorcycle operators killed in crashes </a:t>
            </a:r>
            <a:r>
              <a:rPr lang="en-US" b="1" dirty="0" smtClean="0"/>
              <a:t>are </a:t>
            </a:r>
            <a:r>
              <a:rPr lang="en-US" b="1" dirty="0"/>
              <a:t>not properly </a:t>
            </a:r>
            <a:r>
              <a:rPr lang="en-US" b="1" dirty="0" smtClean="0"/>
              <a:t>licensed, However, to </a:t>
            </a:r>
            <a:r>
              <a:rPr lang="en-US" b="1" dirty="0"/>
              <a:t>conclude that being properly licensed reduces the risk of being in a crash, </a:t>
            </a:r>
            <a:r>
              <a:rPr lang="en-US" b="1" dirty="0" smtClean="0"/>
              <a:t>would </a:t>
            </a:r>
            <a:r>
              <a:rPr lang="en-US" b="1" dirty="0"/>
              <a:t>be an inappropriate conclusion. 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solidFill>
                  <a:srgbClr val="00B050"/>
                </a:solidFill>
              </a:rPr>
              <a:t>We </a:t>
            </a:r>
            <a:r>
              <a:rPr lang="en-US" b="1" dirty="0">
                <a:solidFill>
                  <a:srgbClr val="00B050"/>
                </a:solidFill>
              </a:rPr>
              <a:t>have to remember </a:t>
            </a:r>
            <a:r>
              <a:rPr lang="en-US" b="1" dirty="0">
                <a:solidFill>
                  <a:srgbClr val="FF0000"/>
                </a:solidFill>
              </a:rPr>
              <a:t>“Correlation does not imply causation.”  </a:t>
            </a:r>
            <a:r>
              <a:rPr lang="en-US" b="1" dirty="0">
                <a:solidFill>
                  <a:srgbClr val="00B050"/>
                </a:solidFill>
              </a:rPr>
              <a:t>A correlation between two variables does not imply that one causes the </a:t>
            </a:r>
            <a:r>
              <a:rPr lang="en-US" b="1" dirty="0" smtClean="0">
                <a:solidFill>
                  <a:srgbClr val="00B050"/>
                </a:solidFill>
              </a:rPr>
              <a:t>other.  </a:t>
            </a:r>
            <a:r>
              <a:rPr lang="en-US" b="1" dirty="0" smtClean="0">
                <a:solidFill>
                  <a:srgbClr val="FF0000"/>
                </a:solidFill>
              </a:rPr>
              <a:t>Unlicensed riders are also more likely to be alcohol impaired and unhelmeted.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Licensing Research Summary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http://smarter-usa.org/research/licensing/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1.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Identified the goals of a comprehensive 	motorcyclist safety program</a:t>
            </a:r>
          </a:p>
          <a:p>
            <a:pPr marL="109728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2. List common countermeasures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3. Review the research regarding these 	countermeasures</a:t>
            </a:r>
          </a:p>
          <a:p>
            <a:pPr marL="109728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en-US" b="1" dirty="0"/>
              <a:t>4.  Identify possible changes to what we do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Mini – update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038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Talk with at least 2 others – brainstorm 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What  rider characteristics are associated with a low (or lower) risk of crashing?  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(3 minutes)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What we can do to what we do so what we do actually works?  - Training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27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906463"/>
            <a:ext cx="71580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What are some of these characteristics? 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01669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Increase </a:t>
            </a:r>
            <a:r>
              <a:rPr lang="en-US" b="1" dirty="0"/>
              <a:t>focus on attitudes </a:t>
            </a:r>
            <a:r>
              <a:rPr lang="en-US" b="1" dirty="0" smtClean="0"/>
              <a:t>toward risk taking.  More focus on</a:t>
            </a:r>
          </a:p>
          <a:p>
            <a:pPr marL="109728" indent="0">
              <a:buNone/>
            </a:pPr>
            <a:r>
              <a:rPr lang="en-US" b="1" dirty="0" smtClean="0"/>
              <a:t>	  </a:t>
            </a:r>
            <a:r>
              <a:rPr lang="en-US" b="1" dirty="0"/>
              <a:t>decision </a:t>
            </a:r>
            <a:r>
              <a:rPr lang="en-US" b="1" dirty="0" smtClean="0"/>
              <a:t>making </a:t>
            </a:r>
            <a:r>
              <a:rPr lang="en-US" b="1" dirty="0"/>
              <a:t>and </a:t>
            </a:r>
            <a:r>
              <a:rPr lang="en-US" b="1" dirty="0" smtClean="0"/>
              <a:t>responsibility</a:t>
            </a:r>
          </a:p>
          <a:p>
            <a:pPr marL="109728" indent="0">
              <a:buNone/>
            </a:pPr>
            <a:endParaRPr lang="en-US" sz="2300" b="1" dirty="0" smtClean="0"/>
          </a:p>
          <a:p>
            <a:r>
              <a:rPr lang="en-US" b="1" dirty="0">
                <a:solidFill>
                  <a:srgbClr val="00B050"/>
                </a:solidFill>
              </a:rPr>
              <a:t>Increase the focus and time dedicated to hazard perception</a:t>
            </a:r>
          </a:p>
          <a:p>
            <a:pPr marL="109728" indent="0">
              <a:buNone/>
            </a:pPr>
            <a:endParaRPr lang="en-US" sz="2300" b="1" dirty="0" smtClean="0"/>
          </a:p>
          <a:p>
            <a:r>
              <a:rPr lang="en-US" b="1" dirty="0" smtClean="0"/>
              <a:t>Design training </a:t>
            </a:r>
            <a:r>
              <a:rPr lang="en-US" b="1" dirty="0"/>
              <a:t>programs that offer a progression to on-road riding and developing riding in traffic skills through on-road </a:t>
            </a:r>
            <a:r>
              <a:rPr lang="en-US" b="1" dirty="0" smtClean="0"/>
              <a:t>experience.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If the goal of government sponsored programs is to reduce crash risk </a:t>
            </a:r>
            <a:r>
              <a:rPr lang="en-US" b="1" dirty="0" smtClean="0">
                <a:solidFill>
                  <a:srgbClr val="FF0000"/>
                </a:solidFill>
              </a:rPr>
              <a:t>then </a:t>
            </a:r>
            <a:r>
              <a:rPr lang="en-US" b="1" dirty="0">
                <a:solidFill>
                  <a:srgbClr val="FF0000"/>
                </a:solidFill>
              </a:rPr>
              <a:t>government sponsored programs should consider </a:t>
            </a:r>
            <a:r>
              <a:rPr lang="en-US" b="1" dirty="0" smtClean="0">
                <a:solidFill>
                  <a:srgbClr val="FF0000"/>
                </a:solidFill>
              </a:rPr>
              <a:t>increasing the </a:t>
            </a:r>
            <a:r>
              <a:rPr lang="en-US" b="1" dirty="0">
                <a:solidFill>
                  <a:srgbClr val="FF0000"/>
                </a:solidFill>
              </a:rPr>
              <a:t>focus </a:t>
            </a:r>
            <a:r>
              <a:rPr lang="en-US" b="1" dirty="0" smtClean="0">
                <a:solidFill>
                  <a:srgbClr val="FF0000"/>
                </a:solidFill>
              </a:rPr>
              <a:t>of training on </a:t>
            </a:r>
            <a:r>
              <a:rPr lang="en-US" b="1" dirty="0">
                <a:solidFill>
                  <a:srgbClr val="FF0000"/>
                </a:solidFill>
              </a:rPr>
              <a:t>above noted topics.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Private </a:t>
            </a:r>
            <a:r>
              <a:rPr lang="en-US" b="1" dirty="0">
                <a:solidFill>
                  <a:srgbClr val="FF0000"/>
                </a:solidFill>
              </a:rPr>
              <a:t>venders can teach the physical </a:t>
            </a:r>
            <a:r>
              <a:rPr lang="en-US" b="1" dirty="0" smtClean="0">
                <a:solidFill>
                  <a:srgbClr val="FF0000"/>
                </a:solidFill>
              </a:rPr>
              <a:t>skills – stop allocating government $ to skills training.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Changes - training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8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If the goal of government sponsored programs is to reduce crash risk and injury in the event of a crash then government sponsored programs should consider increasing the focus of training on above noted topics. 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Private venders can teach the physical skills – stop allocating government $ to skills training. </a:t>
            </a:r>
            <a:r>
              <a:rPr lang="en-US" sz="1600" b="1" dirty="0" smtClean="0">
                <a:solidFill>
                  <a:srgbClr val="FF0000"/>
                </a:solidFill>
              </a:rPr>
              <a:t>  </a:t>
            </a:r>
          </a:p>
          <a:p>
            <a:endParaRPr lang="en-US" sz="1600" b="1" dirty="0">
              <a:solidFill>
                <a:srgbClr val="00B05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Tell someone what you think about this statement. 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3048000"/>
            <a:ext cx="3657601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4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 am President and CEO of SMARTER – the Skilled Motorcyclist Association – Responsible, Trained and Educated Riders, Inc. – SMARTER</a:t>
            </a:r>
          </a:p>
          <a:p>
            <a:pPr marL="109728" indent="0"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A 501c3 non-profit founded in 2007 (not a rights organization)</a:t>
            </a:r>
          </a:p>
          <a:p>
            <a:pPr marL="109728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/>
              <a:t>www.smarter-usa.org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Introduction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94964"/>
            <a:ext cx="2819400" cy="27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endParaRPr lang="en-US" b="1" dirty="0"/>
          </a:p>
          <a:p>
            <a:pPr marL="109728" indent="0">
              <a:buNone/>
            </a:pPr>
            <a:r>
              <a:rPr lang="en-US" b="1" dirty="0" smtClean="0"/>
              <a:t>Comments/questions regarding “what we might do to what we do (training) so what we do (training) actually works”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Comments/Questions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Licensing processes need to move away from a skill focus to a responsibility focus (in conjunction with changes in training).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solidFill>
                  <a:srgbClr val="00B050"/>
                </a:solidFill>
              </a:rPr>
              <a:t>Consideration </a:t>
            </a:r>
            <a:r>
              <a:rPr lang="en-US" b="1" dirty="0">
                <a:solidFill>
                  <a:srgbClr val="00B050"/>
                </a:solidFill>
              </a:rPr>
              <a:t>should be given to </a:t>
            </a:r>
            <a:r>
              <a:rPr lang="en-US" b="1" u="sng" dirty="0">
                <a:solidFill>
                  <a:srgbClr val="00B050"/>
                </a:solidFill>
              </a:rPr>
              <a:t>graduated </a:t>
            </a:r>
            <a:r>
              <a:rPr lang="en-US" b="1" dirty="0">
                <a:solidFill>
                  <a:srgbClr val="00B050"/>
                </a:solidFill>
              </a:rPr>
              <a:t>licensing systems designed to provide new motorcycle riders with operating experience gradually over time in low-risk environments. 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 smtClean="0"/>
          </a:p>
          <a:p>
            <a:r>
              <a:rPr lang="en-US" b="1" u="sng" dirty="0" smtClean="0"/>
              <a:t>Tiered</a:t>
            </a:r>
            <a:r>
              <a:rPr lang="en-US" b="1" dirty="0" smtClean="0"/>
              <a:t> </a:t>
            </a:r>
            <a:r>
              <a:rPr lang="en-US" b="1" dirty="0"/>
              <a:t>licensing could also be considered. Tiered licensing requires beginner riders to purchase machines with restricted horsepower levels.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A </a:t>
            </a:r>
            <a:r>
              <a:rPr lang="en-US" b="1" dirty="0">
                <a:solidFill>
                  <a:srgbClr val="00B050"/>
                </a:solidFill>
              </a:rPr>
              <a:t>combination graduated and tiered might be most effective.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Changes - licensing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Motorist focused programs need more </a:t>
            </a:r>
            <a:r>
              <a:rPr lang="en-US" b="1" dirty="0" smtClean="0"/>
              <a:t>than </a:t>
            </a:r>
            <a:r>
              <a:rPr lang="en-US" b="1" dirty="0"/>
              <a:t>simple reminders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old “look left, look right, look left again” and go is antiquated and ineffective.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We have current research about “looked but failed to see right-of-way violation” caused crashes and two decades of research about how our eyes and mind work together to see – </a:t>
            </a:r>
            <a:r>
              <a:rPr lang="en-US" b="1" dirty="0">
                <a:solidFill>
                  <a:srgbClr val="FF0000"/>
                </a:solidFill>
              </a:rPr>
              <a:t>which we are not using to teach </a:t>
            </a:r>
            <a:r>
              <a:rPr lang="en-US" b="1" dirty="0" smtClean="0">
                <a:solidFill>
                  <a:srgbClr val="FF0000"/>
                </a:solidFill>
              </a:rPr>
              <a:t>motorcyclists better ways to approach intersections and motorists </a:t>
            </a:r>
            <a:r>
              <a:rPr lang="en-US" b="1" dirty="0">
                <a:solidFill>
                  <a:srgbClr val="FF0000"/>
                </a:solidFill>
              </a:rPr>
              <a:t>to perceive vulnerable road users.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Motorists </a:t>
            </a:r>
            <a:r>
              <a:rPr lang="en-US" b="1" dirty="0">
                <a:solidFill>
                  <a:srgbClr val="00B050"/>
                </a:solidFill>
              </a:rPr>
              <a:t>should be taught a specific system for looking for vulnerable road users – motorcyclists, bicyclists, and pedestrians.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Changes - motorist Awareness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6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A </a:t>
            </a:r>
            <a:r>
              <a:rPr lang="en-US" b="1" dirty="0"/>
              <a:t>strong government role in setting legislation and policy </a:t>
            </a:r>
            <a:r>
              <a:rPr lang="en-US" b="1" dirty="0" smtClean="0"/>
              <a:t>enforcement</a:t>
            </a:r>
          </a:p>
          <a:p>
            <a:endParaRPr lang="en-US" sz="2100" b="1" dirty="0"/>
          </a:p>
          <a:p>
            <a:r>
              <a:rPr lang="en-US" b="1" dirty="0" smtClean="0">
                <a:solidFill>
                  <a:srgbClr val="00B050"/>
                </a:solidFill>
              </a:rPr>
              <a:t>Strong </a:t>
            </a:r>
            <a:r>
              <a:rPr lang="en-US" b="1" dirty="0">
                <a:solidFill>
                  <a:srgbClr val="00B050"/>
                </a:solidFill>
              </a:rPr>
              <a:t>police enforcement - alcohol, speeding, helmet </a:t>
            </a:r>
            <a:r>
              <a:rPr lang="en-US" b="1" dirty="0" smtClean="0">
                <a:solidFill>
                  <a:srgbClr val="00B050"/>
                </a:solidFill>
              </a:rPr>
              <a:t>use</a:t>
            </a:r>
          </a:p>
          <a:p>
            <a:pPr marL="109728" indent="0">
              <a:buNone/>
            </a:pPr>
            <a:endParaRPr lang="en-US" sz="2300" b="1" dirty="0" smtClean="0"/>
          </a:p>
          <a:p>
            <a:r>
              <a:rPr lang="en-US" b="1" dirty="0" smtClean="0"/>
              <a:t>Improving </a:t>
            </a:r>
            <a:r>
              <a:rPr lang="en-US" b="1" dirty="0"/>
              <a:t>post-crash </a:t>
            </a:r>
            <a:r>
              <a:rPr lang="en-US" b="1" dirty="0" smtClean="0"/>
              <a:t>response</a:t>
            </a:r>
          </a:p>
          <a:p>
            <a:pPr marL="109728" indent="0">
              <a:buNone/>
            </a:pPr>
            <a:endParaRPr lang="en-US" b="1" dirty="0"/>
          </a:p>
          <a:p>
            <a:r>
              <a:rPr lang="en-US" b="1" dirty="0" smtClean="0">
                <a:solidFill>
                  <a:srgbClr val="00B050"/>
                </a:solidFill>
              </a:rPr>
              <a:t>Graduated/tiered licensing</a:t>
            </a:r>
          </a:p>
          <a:p>
            <a:pPr marL="109728" indent="0">
              <a:buNone/>
            </a:pPr>
            <a:endParaRPr lang="en-US" sz="2600" b="1" dirty="0"/>
          </a:p>
          <a:p>
            <a:r>
              <a:rPr lang="en-US" b="1" dirty="0" smtClean="0"/>
              <a:t>Conspicuity </a:t>
            </a:r>
            <a:r>
              <a:rPr lang="en-US" b="1" dirty="0"/>
              <a:t>enhancements for rider and machine including standardized unique frontal </a:t>
            </a:r>
            <a:r>
              <a:rPr lang="en-US" b="1" dirty="0" smtClean="0"/>
              <a:t>lighting</a:t>
            </a:r>
          </a:p>
          <a:p>
            <a:pPr marL="109728" indent="0">
              <a:buNone/>
            </a:pPr>
            <a:endParaRPr lang="en-US" sz="2600" b="1" dirty="0"/>
          </a:p>
          <a:p>
            <a:r>
              <a:rPr lang="en-US" b="1" dirty="0" smtClean="0">
                <a:solidFill>
                  <a:srgbClr val="00B050"/>
                </a:solidFill>
              </a:rPr>
              <a:t>Anti-lock </a:t>
            </a:r>
            <a:r>
              <a:rPr lang="en-US" b="1" dirty="0">
                <a:solidFill>
                  <a:srgbClr val="00B050"/>
                </a:solidFill>
              </a:rPr>
              <a:t>brakes &amp; stability control </a:t>
            </a:r>
            <a:r>
              <a:rPr lang="en-US" b="1" dirty="0" smtClean="0">
                <a:solidFill>
                  <a:srgbClr val="00B050"/>
                </a:solidFill>
              </a:rPr>
              <a:t>systems</a:t>
            </a:r>
          </a:p>
          <a:p>
            <a:pPr marL="109728" indent="0">
              <a:buNone/>
            </a:pPr>
            <a:endParaRPr lang="en-US" sz="2600" b="1" dirty="0"/>
          </a:p>
          <a:p>
            <a:r>
              <a:rPr lang="en-US" b="1" dirty="0" smtClean="0"/>
              <a:t>Alcohol interlocks</a:t>
            </a:r>
          </a:p>
          <a:p>
            <a:pPr marL="109728" indent="0">
              <a:buNone/>
            </a:pPr>
            <a:endParaRPr lang="en-US" b="1" dirty="0"/>
          </a:p>
          <a:p>
            <a:r>
              <a:rPr lang="en-US" b="1" dirty="0" smtClean="0">
                <a:solidFill>
                  <a:srgbClr val="00B050"/>
                </a:solidFill>
              </a:rPr>
              <a:t>Black </a:t>
            </a:r>
            <a:r>
              <a:rPr lang="en-US" b="1" dirty="0">
                <a:solidFill>
                  <a:srgbClr val="00B050"/>
                </a:solidFill>
              </a:rPr>
              <a:t>(blind) spot </a:t>
            </a:r>
            <a:r>
              <a:rPr lang="en-US" b="1" dirty="0" smtClean="0">
                <a:solidFill>
                  <a:srgbClr val="00B050"/>
                </a:solidFill>
              </a:rPr>
              <a:t>treatments</a:t>
            </a:r>
          </a:p>
          <a:p>
            <a:pPr marL="109728" indent="0">
              <a:buNone/>
            </a:pPr>
            <a:endParaRPr lang="en-US" b="1" dirty="0"/>
          </a:p>
          <a:p>
            <a:r>
              <a:rPr lang="en-US" b="1" dirty="0" smtClean="0"/>
              <a:t>Protective </a:t>
            </a:r>
            <a:r>
              <a:rPr lang="en-US" b="1" dirty="0"/>
              <a:t>gear use – armor &amp; air bag gear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of course the # 1, considered the only scientifically proven countermeasure for preventing death and injury in the event of a </a:t>
            </a:r>
            <a:r>
              <a:rPr lang="en-US" b="1" dirty="0" smtClean="0">
                <a:solidFill>
                  <a:srgbClr val="FF0000"/>
                </a:solidFill>
              </a:rPr>
              <a:t>crash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Countermeasures that </a:t>
            </a:r>
            <a:r>
              <a:rPr lang="en-US" sz="3200" dirty="0" smtClean="0">
                <a:solidFill>
                  <a:srgbClr val="0070C0"/>
                </a:solidFill>
              </a:rPr>
              <a:t>work: 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indications </a:t>
            </a:r>
            <a:r>
              <a:rPr lang="en-US" sz="2400" dirty="0">
                <a:solidFill>
                  <a:srgbClr val="0070C0"/>
                </a:solidFill>
              </a:rPr>
              <a:t>from the </a:t>
            </a:r>
            <a:r>
              <a:rPr lang="en-US" sz="2400" dirty="0" smtClean="0">
                <a:solidFill>
                  <a:srgbClr val="0070C0"/>
                </a:solidFill>
              </a:rPr>
              <a:t>research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3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Helmets</a:t>
            </a:r>
            <a:r>
              <a:rPr lang="en-US" b="1" dirty="0"/>
              <a:t>, </a:t>
            </a:r>
            <a:r>
              <a:rPr lang="en-US" b="1" dirty="0" smtClean="0"/>
              <a:t>full gear and helmet </a:t>
            </a:r>
            <a:r>
              <a:rPr lang="en-US" b="1" dirty="0"/>
              <a:t>laws </a:t>
            </a:r>
            <a:r>
              <a:rPr lang="en-US" b="1" dirty="0" smtClean="0"/>
              <a:t>to </a:t>
            </a:r>
            <a:r>
              <a:rPr lang="en-US" b="1" dirty="0"/>
              <a:t>prevent deaths, injuries and/or reduce the severity of injury in the event of a crash. </a:t>
            </a:r>
            <a:endParaRPr lang="en-US" b="1" dirty="0" smtClean="0"/>
          </a:p>
          <a:p>
            <a:pPr marL="109728" indent="0"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The statement </a:t>
            </a:r>
            <a:r>
              <a:rPr lang="en-US" b="1" dirty="0">
                <a:solidFill>
                  <a:srgbClr val="00B050"/>
                </a:solidFill>
              </a:rPr>
              <a:t>“helmets don’t prevent crashes” </a:t>
            </a:r>
            <a:r>
              <a:rPr lang="en-US" b="1" dirty="0" smtClean="0">
                <a:solidFill>
                  <a:srgbClr val="00B050"/>
                </a:solidFill>
              </a:rPr>
              <a:t>assumes  the </a:t>
            </a:r>
            <a:r>
              <a:rPr lang="en-US" b="1" dirty="0">
                <a:solidFill>
                  <a:srgbClr val="00B050"/>
                </a:solidFill>
              </a:rPr>
              <a:t>only acceptable goal is to prevent crashing.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109728" indent="0">
              <a:buNone/>
            </a:pPr>
            <a:endParaRPr lang="en-US" b="1" dirty="0" smtClean="0"/>
          </a:p>
          <a:p>
            <a:r>
              <a:rPr lang="en-US" b="1" dirty="0" smtClean="0"/>
              <a:t>This </a:t>
            </a:r>
            <a:r>
              <a:rPr lang="en-US" b="1" dirty="0"/>
              <a:t>position ignores the fact that crash rates remain high and the research that indicates traditional countermeasures have little evidence of </a:t>
            </a:r>
            <a:r>
              <a:rPr lang="en-US" b="1" dirty="0" smtClean="0"/>
              <a:t>effectiveness for preventing crashes.  </a:t>
            </a:r>
          </a:p>
          <a:p>
            <a:pPr marL="109728" indent="0"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If </a:t>
            </a:r>
            <a:r>
              <a:rPr lang="en-US" b="1" dirty="0">
                <a:solidFill>
                  <a:srgbClr val="00B050"/>
                </a:solidFill>
              </a:rPr>
              <a:t>we are not reducing the number of crashes, then reducing death and injury and severity of injury in the event of a crash, become even more important goals.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use of a helmet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0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Read the research at</a:t>
            </a:r>
          </a:p>
          <a:p>
            <a:pPr marL="0" indent="0" algn="ctr">
              <a:buNone/>
            </a:pPr>
            <a:r>
              <a:rPr lang="en-US" b="1" dirty="0" smtClean="0">
                <a:hlinkClick r:id="rId2"/>
              </a:rPr>
              <a:t>www.smarter-usa.org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Dan Petterson</a:t>
            </a:r>
          </a:p>
          <a:p>
            <a:pPr marL="0" indent="0" algn="ctr">
              <a:buNone/>
            </a:pPr>
            <a:r>
              <a:rPr lang="en-US" b="1" dirty="0" smtClean="0">
                <a:hlinkClick r:id="rId3"/>
              </a:rPr>
              <a:t>petterson@pobox.com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>
                <a:hlinkClick r:id="rId4"/>
              </a:rPr>
              <a:t>smarterusa@gmail.com</a:t>
            </a: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What will you do so what your state does actually works?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To </a:t>
            </a:r>
            <a:r>
              <a:rPr lang="en-US" b="1" dirty="0"/>
              <a:t>gather, examine, catalogue, share, post and distribute motorcyclist safety factual information and research </a:t>
            </a:r>
            <a:r>
              <a:rPr lang="en-US" b="1" dirty="0" smtClean="0"/>
              <a:t>and to </a:t>
            </a:r>
          </a:p>
          <a:p>
            <a:pPr marL="109728" indent="0">
              <a:buNone/>
            </a:pPr>
            <a:endParaRPr lang="en-US" sz="1600" b="1" dirty="0" smtClean="0"/>
          </a:p>
          <a:p>
            <a:r>
              <a:rPr lang="en-US" b="1" dirty="0" smtClean="0"/>
              <a:t>advocate </a:t>
            </a:r>
            <a:r>
              <a:rPr lang="en-US" b="1" dirty="0"/>
              <a:t>for the use of such knowledge as the basis of </a:t>
            </a:r>
            <a:r>
              <a:rPr lang="en-US" b="1" dirty="0" smtClean="0"/>
              <a:t>decisions</a:t>
            </a:r>
          </a:p>
          <a:p>
            <a:pPr marL="109728" indent="0">
              <a:buNone/>
            </a:pPr>
            <a:endParaRPr lang="en-US" sz="4000" b="1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Approx. 340 reports in 12 main categories </a:t>
            </a:r>
            <a:r>
              <a:rPr lang="en-US" b="1" dirty="0" smtClean="0">
                <a:solidFill>
                  <a:srgbClr val="00B050"/>
                </a:solidFill>
              </a:rPr>
              <a:t>.  We are the one-stop spot for accessing research.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109728" indent="0">
              <a:buNone/>
            </a:pPr>
            <a:endParaRPr lang="en-US" sz="1600" b="1" dirty="0" smtClean="0"/>
          </a:p>
          <a:p>
            <a:r>
              <a:rPr lang="en-US" b="1" dirty="0" smtClean="0"/>
              <a:t>Gathering, reading, organizing and posting this research has been my volunteer </a:t>
            </a:r>
            <a:r>
              <a:rPr lang="en-US" b="1" dirty="0"/>
              <a:t>job for more than a decade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SMARTER’s Mission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State coordinators? </a:t>
            </a:r>
            <a:endParaRPr lang="en-US" b="1" dirty="0" smtClean="0"/>
          </a:p>
          <a:p>
            <a:pPr marL="109728" indent="0">
              <a:buNone/>
            </a:pPr>
            <a:endParaRPr lang="en-US" sz="1600" b="1" dirty="0" smtClean="0"/>
          </a:p>
          <a:p>
            <a:r>
              <a:rPr lang="en-US" b="1" dirty="0"/>
              <a:t>Coaches/instructors?</a:t>
            </a:r>
          </a:p>
          <a:p>
            <a:pPr marL="109728" indent="0">
              <a:buNone/>
            </a:pPr>
            <a:endParaRPr lang="en-US" sz="1600" b="1" dirty="0" smtClean="0"/>
          </a:p>
          <a:p>
            <a:r>
              <a:rPr lang="en-US" b="1" dirty="0" smtClean="0"/>
              <a:t>Program/site managers?</a:t>
            </a:r>
          </a:p>
          <a:p>
            <a:pPr marL="109728" indent="0">
              <a:buNone/>
            </a:pPr>
            <a:endParaRPr lang="en-US" sz="1600" b="1" dirty="0" smtClean="0"/>
          </a:p>
          <a:p>
            <a:r>
              <a:rPr lang="en-US" b="1" dirty="0" smtClean="0"/>
              <a:t>Quality assurance specialist's?</a:t>
            </a:r>
          </a:p>
          <a:p>
            <a:pPr marL="109728" indent="0">
              <a:buNone/>
            </a:pPr>
            <a:endParaRPr lang="en-US" sz="1600" b="1" dirty="0" smtClean="0"/>
          </a:p>
          <a:p>
            <a:r>
              <a:rPr lang="en-US" b="1" dirty="0" smtClean="0"/>
              <a:t>Coach/instructor trainers</a:t>
            </a:r>
            <a:r>
              <a:rPr lang="en-US" b="1" dirty="0" smtClean="0"/>
              <a:t>?</a:t>
            </a:r>
          </a:p>
          <a:p>
            <a:pPr marL="109728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</a:t>
            </a:r>
            <a:r>
              <a:rPr lang="en-US" sz="1800" b="1" dirty="0" smtClean="0">
                <a:solidFill>
                  <a:srgbClr val="00B050"/>
                </a:solidFill>
              </a:rPr>
              <a:t>How many have visited our web site? </a:t>
            </a:r>
            <a:endParaRPr lang="en-US" b="1" dirty="0" smtClean="0"/>
          </a:p>
          <a:p>
            <a:pPr marL="109728" indent="0">
              <a:buNone/>
            </a:pPr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Who is here?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Talk with at least 2 others - brainstorm 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Develop a list (3-5) of common goals of Motorcyc</a:t>
            </a:r>
            <a:r>
              <a:rPr lang="en-US" b="1" dirty="0" smtClean="0">
                <a:solidFill>
                  <a:srgbClr val="FF0000"/>
                </a:solidFill>
              </a:rPr>
              <a:t>list </a:t>
            </a:r>
            <a:r>
              <a:rPr lang="en-US" b="1" dirty="0" smtClean="0"/>
              <a:t>Safety Programs  </a:t>
            </a:r>
          </a:p>
          <a:p>
            <a:pPr marL="0" indent="0" algn="ctr">
              <a:buNone/>
            </a:pPr>
            <a:endParaRPr lang="en-US" sz="1600" b="1" dirty="0" smtClean="0"/>
          </a:p>
          <a:p>
            <a:pPr marL="0" indent="0" algn="ctr">
              <a:buNone/>
            </a:pPr>
            <a:r>
              <a:rPr lang="en-US" sz="1600" b="1" dirty="0"/>
              <a:t>	</a:t>
            </a:r>
            <a:r>
              <a:rPr lang="en-US" sz="1600" b="1" dirty="0" smtClean="0"/>
              <a:t>		</a:t>
            </a:r>
            <a:r>
              <a:rPr lang="en-US" sz="1600" b="1" dirty="0" smtClean="0">
                <a:solidFill>
                  <a:srgbClr val="C00000"/>
                </a:solidFill>
              </a:rPr>
              <a:t>(3 minutes to talk)</a:t>
            </a:r>
            <a:endParaRPr lang="en-US" sz="16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The goal or goals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of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Motorcyc</a:t>
            </a:r>
            <a:r>
              <a:rPr lang="en-US" dirty="0" smtClean="0">
                <a:solidFill>
                  <a:srgbClr val="FF0000"/>
                </a:solidFill>
              </a:rPr>
              <a:t>list</a:t>
            </a:r>
            <a:r>
              <a:rPr lang="en-US" dirty="0" smtClean="0">
                <a:solidFill>
                  <a:srgbClr val="0070C0"/>
                </a:solidFill>
              </a:rPr>
              <a:t> Safety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818029"/>
            <a:ext cx="7153275" cy="504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57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Share </a:t>
            </a:r>
            <a:r>
              <a:rPr lang="en-US" b="1" dirty="0" smtClean="0">
                <a:solidFill>
                  <a:srgbClr val="00B050"/>
                </a:solidFill>
              </a:rPr>
              <a:t>one goal you identified with the full </a:t>
            </a:r>
            <a:r>
              <a:rPr lang="en-US" b="1" dirty="0">
                <a:solidFill>
                  <a:srgbClr val="00B050"/>
                </a:solidFill>
              </a:rPr>
              <a:t>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Three Goals of Comprehensive Motorcyc</a:t>
            </a:r>
            <a:r>
              <a:rPr lang="en-US" b="1" dirty="0">
                <a:solidFill>
                  <a:srgbClr val="FF0000"/>
                </a:solidFill>
              </a:rPr>
              <a:t>list</a:t>
            </a:r>
            <a:r>
              <a:rPr lang="en-US" b="1" dirty="0"/>
              <a:t> </a:t>
            </a:r>
            <a:r>
              <a:rPr lang="en-US" b="1" dirty="0" smtClean="0"/>
              <a:t>Safety: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1.  Reduce </a:t>
            </a:r>
            <a:r>
              <a:rPr lang="en-US" b="1" dirty="0"/>
              <a:t>the number of </a:t>
            </a:r>
            <a:r>
              <a:rPr lang="en-US" b="1" dirty="0" smtClean="0"/>
              <a:t>crashes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2.  Prevent deaths </a:t>
            </a:r>
            <a:r>
              <a:rPr lang="en-US" b="1" dirty="0">
                <a:solidFill>
                  <a:srgbClr val="00B050"/>
                </a:solidFill>
              </a:rPr>
              <a:t>and injuries in the event </a:t>
            </a:r>
            <a:r>
              <a:rPr lang="en-US" b="1" dirty="0" smtClean="0">
                <a:solidFill>
                  <a:srgbClr val="00B050"/>
                </a:solidFill>
              </a:rPr>
              <a:t>	of a 	crash and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b="1" dirty="0" smtClean="0"/>
              <a:t>3</a:t>
            </a:r>
            <a:r>
              <a:rPr lang="en-US" b="1" dirty="0"/>
              <a:t>.  </a:t>
            </a:r>
            <a:r>
              <a:rPr lang="en-US" b="1" dirty="0" smtClean="0"/>
              <a:t>Lessen the </a:t>
            </a:r>
            <a:r>
              <a:rPr lang="en-US" b="1" dirty="0"/>
              <a:t>severity of injuries in the </a:t>
            </a:r>
            <a:r>
              <a:rPr lang="en-US" b="1" dirty="0" smtClean="0"/>
              <a:t>	event </a:t>
            </a:r>
            <a:r>
              <a:rPr lang="en-US" b="1" dirty="0"/>
              <a:t>of </a:t>
            </a:r>
            <a:r>
              <a:rPr lang="en-US" b="1" dirty="0" smtClean="0"/>
              <a:t>a crash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Three Goals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Talk with at least 2 others and identify 3-5 common countermeasures to address the goals.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What do motorcyclist safety programs do – what is implemented to accomplish the goal(s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(3 min)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Countermeasures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6113-F472-49C1-A556-09874C14020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723</TotalTime>
  <Words>1730</Words>
  <Application>Microsoft Office PowerPoint</Application>
  <PresentationFormat>On-screen Show (4:3)</PresentationFormat>
  <Paragraphs>295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What we can do - to what we do - so what we do - actually works.  Fixing our traditional countermeasures </vt:lpstr>
      <vt:lpstr>Workshop Goals</vt:lpstr>
      <vt:lpstr>Introduction</vt:lpstr>
      <vt:lpstr>SMARTER’s Mission</vt:lpstr>
      <vt:lpstr>Who is here?</vt:lpstr>
      <vt:lpstr>The goal or goals  of  Motorcyclist Safety</vt:lpstr>
      <vt:lpstr>PowerPoint Presentation</vt:lpstr>
      <vt:lpstr>Three Goals</vt:lpstr>
      <vt:lpstr>Countermeasures</vt:lpstr>
      <vt:lpstr>PowerPoint Presentation</vt:lpstr>
      <vt:lpstr>Common countermeasures</vt:lpstr>
      <vt:lpstr>What does the research tell us?</vt:lpstr>
      <vt:lpstr>Rider Training – the research http://smarter-usa.org/research/training/</vt:lpstr>
      <vt:lpstr>Rider Training Research Summary</vt:lpstr>
      <vt:lpstr>PowerPoint Presentation</vt:lpstr>
      <vt:lpstr>Rider Training Research Summary</vt:lpstr>
      <vt:lpstr>Comments or Questions</vt:lpstr>
      <vt:lpstr>Motorist Awareness http://smarter-usa.org/research/motorist-awareness/</vt:lpstr>
      <vt:lpstr>Motorist Awareness -2</vt:lpstr>
      <vt:lpstr>Motorist Awareness Research Summary</vt:lpstr>
      <vt:lpstr>PowerPoint Presentation</vt:lpstr>
      <vt:lpstr>Motorist Awareness Research Summary</vt:lpstr>
      <vt:lpstr>Comments/Questions</vt:lpstr>
      <vt:lpstr>Licensing Research Summary http://smarter-usa.org/research/licensing/</vt:lpstr>
      <vt:lpstr>Mini – update </vt:lpstr>
      <vt:lpstr>What we can do to what we do so what we do actually works?  - Training</vt:lpstr>
      <vt:lpstr>PowerPoint Presentation</vt:lpstr>
      <vt:lpstr>Changes - training</vt:lpstr>
      <vt:lpstr>PowerPoint Presentation</vt:lpstr>
      <vt:lpstr>Comments/Questions </vt:lpstr>
      <vt:lpstr>Changes - licensing</vt:lpstr>
      <vt:lpstr>Changes - motorist Awareness</vt:lpstr>
      <vt:lpstr>Countermeasures that work:  indications from the research  </vt:lpstr>
      <vt:lpstr> The use of a helmet </vt:lpstr>
      <vt:lpstr>What will you do so what your state does actually works?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can do - to what we do  so what we do - actually works.  Fixing our Traditional countermeasures</dc:title>
  <dc:creator>Dan</dc:creator>
  <cp:lastModifiedBy>Dan</cp:lastModifiedBy>
  <cp:revision>104</cp:revision>
  <dcterms:created xsi:type="dcterms:W3CDTF">2019-07-19T01:03:38Z</dcterms:created>
  <dcterms:modified xsi:type="dcterms:W3CDTF">2019-09-09T17:09:16Z</dcterms:modified>
</cp:coreProperties>
</file>